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444" r:id="rId3"/>
    <p:sldId id="259" r:id="rId4"/>
    <p:sldId id="449" r:id="rId5"/>
    <p:sldId id="263" r:id="rId6"/>
    <p:sldId id="406" r:id="rId7"/>
    <p:sldId id="452" r:id="rId8"/>
    <p:sldId id="407" r:id="rId9"/>
    <p:sldId id="269" r:id="rId10"/>
    <p:sldId id="450" r:id="rId11"/>
    <p:sldId id="433" r:id="rId12"/>
    <p:sldId id="401" r:id="rId13"/>
    <p:sldId id="265" r:id="rId14"/>
    <p:sldId id="404" r:id="rId15"/>
    <p:sldId id="273" r:id="rId16"/>
    <p:sldId id="264" r:id="rId17"/>
    <p:sldId id="430" r:id="rId18"/>
    <p:sldId id="451" r:id="rId19"/>
    <p:sldId id="431" r:id="rId20"/>
    <p:sldId id="304" r:id="rId21"/>
    <p:sldId id="271" r:id="rId22"/>
    <p:sldId id="268" r:id="rId23"/>
    <p:sldId id="453" r:id="rId24"/>
    <p:sldId id="447" r:id="rId25"/>
    <p:sldId id="443" r:id="rId26"/>
    <p:sldId id="445" r:id="rId27"/>
    <p:sldId id="272" r:id="rId28"/>
    <p:sldId id="446" r:id="rId29"/>
    <p:sldId id="448" r:id="rId30"/>
    <p:sldId id="432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4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36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9D668-21AB-473E-8066-6681BFF3DB9D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2A29-0A90-4AAE-82EA-DF1D56F534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34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4E461-A679-4028-949F-A8322D557BE6}" type="slidenum">
              <a:rPr lang="fr-FR" smtClean="0"/>
              <a:t>12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F291BF-45A0-438E-A164-593FEF14643E}" type="datetime1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45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4E461-A679-4028-949F-A8322D557BE6}" type="slidenum">
              <a:rPr lang="fr-FR" smtClean="0"/>
              <a:t>13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F291BF-45A0-438E-A164-593FEF14643E}" type="datetime1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512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4E461-A679-4028-949F-A8322D557BE6}" type="slidenum">
              <a:rPr lang="fr-FR" smtClean="0"/>
              <a:t>15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F291BF-45A0-438E-A164-593FEF14643E}" type="datetime1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97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EA938-EEB8-43ED-920F-5493507B7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FC3546-57B3-4B95-B090-7243DE5AB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00F1BF-DE86-498C-8072-503EFDC4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401E40-C295-4A58-B886-F68DF4E6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79AA7E-3D1B-478F-AC65-7B22268F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06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D62D79-4036-4390-843C-01469388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98B95A-E0A7-4D82-A7E8-63ED023CD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7D29B-C8AE-44EF-95A4-8BF9730F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CE9BA-396C-46D0-B0E1-78562787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3B7401-5768-4649-BD74-328495FA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5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126A82-A0BC-4A69-84D1-1FBEA30D2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BA8B47-726D-48BC-9D93-FE55F2634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A12B66-773D-4F4B-AA30-B07D60C0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77D3A9-EA67-45C3-9F0F-F94DE2532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5D9C69-C9D5-45A3-96A3-F1326D24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169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B8B1-1765-4692-BBD5-AD78184A11B0}" type="datetime1">
              <a:rPr lang="fr-FR" smtClean="0"/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384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7998-5E7B-4D9C-A737-67A2587E74B8}" type="datetime1">
              <a:rPr lang="fr-FR" smtClean="0"/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861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1B6-983E-4B46-B228-AD23CEEC8C8D}" type="datetime1">
              <a:rPr lang="fr-FR" smtClean="0"/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127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7992-F709-4D51-B9DD-AAFC78DCE665}" type="datetime1">
              <a:rPr lang="fr-FR" smtClean="0"/>
              <a:t>05/05/2025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77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9A513-A509-47EC-A61F-AE582B3AF314}" type="datetime1">
              <a:rPr lang="fr-FR" smtClean="0"/>
              <a:t>05/05/2025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494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C1747-E801-4C77-94C8-5C67A035DC95}" type="datetime1">
              <a:rPr lang="fr-FR" smtClean="0"/>
              <a:t>05/05/2025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815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44CE-E0F1-4F61-8A99-765861FF4428}" type="datetime1">
              <a:rPr lang="fr-FR" smtClean="0"/>
              <a:t>05/05/2025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538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3DB2-8DA0-4E4E-85B8-F411E0CE3AF9}" type="datetime1">
              <a:rPr lang="fr-FR" smtClean="0"/>
              <a:t>05/05/2025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49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AB5E49-FE46-4EA7-AB2B-4A3BAA81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E9E1D4-398C-49AE-A84E-B58A722B9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12784-AD6A-4352-BD83-183E5265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A41DA3-37FD-42FA-BF13-4465B193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2B9410-586C-4C3D-BCFA-620888DE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91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63A5-C351-4D4E-AE62-BD7DDA9404B1}" type="datetime1">
              <a:rPr lang="fr-FR" smtClean="0"/>
              <a:t>05/05/2025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513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426B-6191-49DC-B754-2DF4CF52C7FA}" type="datetime1">
              <a:rPr lang="fr-FR" smtClean="0"/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2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EB690-B35B-4C1B-AE3D-2AC2A8E71FF0}" type="datetime1">
              <a:rPr lang="fr-FR" smtClean="0"/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54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2952B1-D863-49F4-9768-00EBA158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8014EF-31CC-49BE-8C5B-6B1809277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F54332-9CE8-48FC-BBBF-84FCA4DE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989092-544C-43A5-95C0-0F7E715C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4D8613-9E84-4AB3-A79C-F9603B5C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0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9EBD5-BBCB-4FCD-BD34-2FEC6846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9A279A-9E45-48FD-A896-E4644DD04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8C3FED-1981-4E40-BB5B-46892E17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D47812-24F7-46BB-8311-E7D53663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5CBDC1-1503-4C2C-BF61-780FE7F1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7ABBB8-F779-4FF8-BF15-3DFEBE28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49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58B4E-77A1-44DD-AE3E-B09B808D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1DAA10-DF7B-48C5-B295-A05F56123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35312-E549-44BF-AC46-40AAB1488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60C744-2B97-48DB-82E7-F0FD0075D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503F77D-3C21-48C0-B244-17FA278FF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7EC9629-A2CF-47C5-9529-5AB81E238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F21B6A-224B-45D4-AABC-9D22DAC8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A6B52DC-F38C-4915-AB7F-4B68D57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84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C9CC4-7B78-4551-A525-01B751B8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8F8CF0-57F8-48C6-8FCD-D7BC9005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172B67-FC0A-4A73-9138-2516CC16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F89676-FCC2-4A1C-BCEF-AB1646E2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12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2931AB-C263-49CA-9CA7-6E0EF04E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9D1E0E-F292-4CD9-BB80-52510CDD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3CD968-8FC8-4C6A-BBEB-1FF359B2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83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26F8C6-D6F5-4A97-9BC0-A1C5B7B0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2AE7D0-789F-4F50-A058-7CA717B36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CAD096-6285-4023-8261-438F0522A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8FB5E5-0F4C-4F87-8521-7990FE6B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7CDE60-6B2C-4803-84B6-DE05F629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34C242-3587-49FA-98A6-EB5F7AB1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2D478F-05F1-403E-A261-3E0131A1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F459324-3693-40E2-8288-5C8BC40E0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6DCC2B-2505-4E8D-A1F2-51DC1347A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575596-3688-4F3C-B3F1-E43DB76D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5FDA3C-C7AC-4EAF-AB8C-D8EF8259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8A740D-C0BA-4C7C-B666-7D105E25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07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815B60-3F8E-4E27-A9E4-66022FD6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21A0D7-0D94-41D7-9A5A-3D3175D58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4B7C91-F567-481E-BF3C-38EBE9531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1242C-19D5-4D31-8293-B0A785457B40}" type="datetimeFigureOut">
              <a:rPr lang="fr-FR" smtClean="0"/>
              <a:t>05/05/2025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4F92C-B830-4B9F-86B7-A5DAEDD5E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F69973-C5F4-4BBC-BC30-758701A3B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1D2E-5CE7-4880-8BCF-3DCC1626E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03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B1ED595-CFA2-4FB0-AE93-D926A2E647A7}" type="datetime1">
              <a:rPr lang="fr-FR" smtClean="0"/>
              <a:t>05/05/2025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EF6294D-DDAA-4E75-A84D-D70205FE2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4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3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5.png"/><Relationship Id="rId3" Type="http://schemas.openxmlformats.org/officeDocument/2006/relationships/image" Target="../media/image37.jpg"/><Relationship Id="rId7" Type="http://schemas.openxmlformats.org/officeDocument/2006/relationships/image" Target="../media/image20.jpeg"/><Relationship Id="rId12" Type="http://schemas.openxmlformats.org/officeDocument/2006/relationships/image" Target="../media/image4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jpg"/><Relationship Id="rId15" Type="http://schemas.openxmlformats.org/officeDocument/2006/relationships/image" Target="../media/image47.jpg"/><Relationship Id="rId10" Type="http://schemas.openxmlformats.org/officeDocument/2006/relationships/image" Target="../media/image42.jpg"/><Relationship Id="rId4" Type="http://schemas.openxmlformats.org/officeDocument/2006/relationships/image" Target="../media/image38.jpg"/><Relationship Id="rId9" Type="http://schemas.openxmlformats.org/officeDocument/2006/relationships/image" Target="../media/image41.jpg"/><Relationship Id="rId1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jpg"/><Relationship Id="rId7" Type="http://schemas.openxmlformats.org/officeDocument/2006/relationships/image" Target="../media/image50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png"/><Relationship Id="rId7" Type="http://schemas.openxmlformats.org/officeDocument/2006/relationships/image" Target="../media/image2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3.png"/><Relationship Id="rId4" Type="http://schemas.openxmlformats.org/officeDocument/2006/relationships/image" Target="../media/image66.png"/><Relationship Id="rId9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034DAA7B-F796-4A6C-898A-641DC27E600F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9598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EA9ED4-2526-4EB7-9E10-F44E4A8B5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772" y="3971461"/>
            <a:ext cx="11168063" cy="23876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CEDROASU </a:t>
            </a:r>
            <a:br>
              <a:rPr lang="fr-FR" sz="7200" dirty="0"/>
            </a:br>
            <a:r>
              <a:rPr lang="fr-FR" sz="4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CE</a:t>
            </a:r>
            <a:r>
              <a:rPr lang="fr-FR" sz="4400" b="1" dirty="0" err="1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llule</a:t>
            </a:r>
            <a:r>
              <a:rPr lang="fr-FR" sz="4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4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DRO</a:t>
            </a:r>
            <a:r>
              <a:rPr lang="fr-FR" sz="4400" b="1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nes</a:t>
            </a:r>
            <a:r>
              <a:rPr lang="fr-FR" sz="4400" b="1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4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OASU</a:t>
            </a:r>
            <a:br>
              <a:rPr lang="fr-FR" sz="7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</a:br>
            <a:br>
              <a:rPr lang="fr-FR" sz="7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</a:b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CSP OASU</a:t>
            </a:r>
            <a:br>
              <a:rPr lang="fr-FR" dirty="0"/>
            </a:b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ellule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outien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aux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rojets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br>
              <a:rPr lang="fr-FR" dirty="0"/>
            </a:br>
            <a:br>
              <a:rPr lang="fr-FR" dirty="0"/>
            </a:b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4" name="Image 3" descr="NvoLogoVertOASU.png">
            <a:extLst>
              <a:ext uri="{FF2B5EF4-FFF2-40B4-BE49-F238E27FC236}">
                <a16:creationId xmlns:a16="http://schemas.microsoft.com/office/drawing/2014/main" id="{88C4E8CB-B725-4394-B77B-878196E9C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7606" cy="9930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6E739D-658A-4F82-B60E-A10334E0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009" y="1"/>
            <a:ext cx="968991" cy="96182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003196C-0963-4F30-A618-989D7CAE9D5D}"/>
              </a:ext>
            </a:extLst>
          </p:cNvPr>
          <p:cNvCxnSpPr/>
          <p:nvPr/>
        </p:nvCxnSpPr>
        <p:spPr>
          <a:xfrm>
            <a:off x="257175" y="3414713"/>
            <a:ext cx="118443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A0052DC-CE5A-43A8-A95B-6C400C6E87AE}"/>
              </a:ext>
            </a:extLst>
          </p:cNvPr>
          <p:cNvSpPr txBox="1"/>
          <p:nvPr/>
        </p:nvSpPr>
        <p:spPr>
          <a:xfrm>
            <a:off x="2065865" y="6409268"/>
            <a:ext cx="8123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9683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C91097-B7E8-4956-9FC9-6C12CFE1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59" y="67586"/>
            <a:ext cx="9487194" cy="66734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742232-D9E2-4499-9DD3-5BB5ADE4414F}"/>
              </a:ext>
            </a:extLst>
          </p:cNvPr>
          <p:cNvSpPr txBox="1"/>
          <p:nvPr/>
        </p:nvSpPr>
        <p:spPr>
          <a:xfrm>
            <a:off x="2041317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252784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space réservé du pied de page 3">
            <a:extLst>
              <a:ext uri="{FF2B5EF4-FFF2-40B4-BE49-F238E27FC236}">
                <a16:creationId xmlns:a16="http://schemas.microsoft.com/office/drawing/2014/main" id="{79F479EA-5232-4AEC-BD5B-AB47D932A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</p:spPr>
        <p:txBody>
          <a:bodyPr/>
          <a:lstStyle/>
          <a:p>
            <a:r>
              <a:rPr lang="fr-FR" dirty="0"/>
              <a:t>Conseil OASU 09</a:t>
            </a:r>
            <a:r>
              <a:rPr lang="hr-HR" dirty="0"/>
              <a:t>/</a:t>
            </a:r>
            <a:r>
              <a:rPr lang="fr-FR" dirty="0"/>
              <a:t>12/2024</a:t>
            </a:r>
            <a:endParaRPr lang="en-US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88703A9-3BC5-4FDE-AEDF-B515F5C63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45" y="66482"/>
            <a:ext cx="10022122" cy="6791518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A775CE44-3890-4C76-95FC-3E05C4D56EB3}"/>
              </a:ext>
            </a:extLst>
          </p:cNvPr>
          <p:cNvGrpSpPr/>
          <p:nvPr/>
        </p:nvGrpSpPr>
        <p:grpSpPr>
          <a:xfrm>
            <a:off x="4130040" y="1127760"/>
            <a:ext cx="3403600" cy="3393441"/>
            <a:chOff x="4130040" y="1127760"/>
            <a:chExt cx="3403600" cy="3393441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E03F407-978B-4850-8583-132944533278}"/>
                </a:ext>
              </a:extLst>
            </p:cNvPr>
            <p:cNvSpPr/>
            <p:nvPr/>
          </p:nvSpPr>
          <p:spPr>
            <a:xfrm>
              <a:off x="4130040" y="1127760"/>
              <a:ext cx="3403600" cy="33934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F5F5D7C5-42E1-43F6-B687-DD3D1FF326A3}"/>
                </a:ext>
              </a:extLst>
            </p:cNvPr>
            <p:cNvSpPr txBox="1"/>
            <p:nvPr/>
          </p:nvSpPr>
          <p:spPr>
            <a:xfrm>
              <a:off x="4881881" y="1130973"/>
              <a:ext cx="1905000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CSP OASU</a:t>
              </a:r>
            </a:p>
          </p:txBody>
        </p:sp>
      </p:grpSp>
      <p:sp>
        <p:nvSpPr>
          <p:cNvPr id="158" name="ZoneTexte 157">
            <a:extLst>
              <a:ext uri="{FF2B5EF4-FFF2-40B4-BE49-F238E27FC236}">
                <a16:creationId xmlns:a16="http://schemas.microsoft.com/office/drawing/2014/main" id="{97F5CCC4-88B5-4749-8FFF-135EC3487CE1}"/>
              </a:ext>
            </a:extLst>
          </p:cNvPr>
          <p:cNvSpPr txBox="1"/>
          <p:nvPr/>
        </p:nvSpPr>
        <p:spPr>
          <a:xfrm>
            <a:off x="-1757432" y="6568821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40470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89" y="0"/>
            <a:ext cx="12191999" cy="8756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r-FR" sz="2800" dirty="0"/>
              <a:t>    </a:t>
            </a:r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Compétences du pôle technique UAR POREA </a:t>
            </a:r>
          </a:p>
        </p:txBody>
      </p:sp>
      <p:cxnSp>
        <p:nvCxnSpPr>
          <p:cNvPr id="11" name="Connecteur droit 10"/>
          <p:cNvCxnSpPr>
            <a:cxnSpLocks/>
          </p:cNvCxnSpPr>
          <p:nvPr/>
        </p:nvCxnSpPr>
        <p:spPr>
          <a:xfrm flipV="1">
            <a:off x="19501" y="6212701"/>
            <a:ext cx="12152996" cy="3945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cxnSpLocks/>
          </p:cNvCxnSpPr>
          <p:nvPr/>
        </p:nvCxnSpPr>
        <p:spPr>
          <a:xfrm>
            <a:off x="371876" y="216653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518555" y="910441"/>
            <a:ext cx="12299373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Gestion de projet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Développement de projets instrumentaux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Bureau d’Etudes</a:t>
            </a:r>
            <a:endParaRPr lang="fr-FR" sz="2000" dirty="0">
              <a:solidFill>
                <a:srgbClr val="0070C0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Conception et calculs mécanique sur l’outil CAO </a:t>
            </a:r>
            <a:r>
              <a:rPr lang="fr-FR" sz="2000" dirty="0" err="1"/>
              <a:t>Catia</a:t>
            </a:r>
            <a:r>
              <a:rPr lang="fr-FR" sz="2000" dirty="0"/>
              <a:t>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Définition et suivi de réalisation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Montage et tests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Instrumentation</a:t>
            </a:r>
            <a:r>
              <a:rPr lang="fr-FR" sz="2000" dirty="0">
                <a:solidFill>
                  <a:srgbClr val="0070C0"/>
                </a:solidFill>
              </a:rPr>
              <a:t> 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Développement de logiciels (Acquisition et traitement de données)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Développement Contrôle commande, Expertise </a:t>
            </a:r>
            <a:r>
              <a:rPr lang="fr-FR" sz="2000" dirty="0" err="1"/>
              <a:t>Labview</a:t>
            </a:r>
            <a:r>
              <a:rPr lang="fr-FR" sz="2000" dirty="0"/>
              <a:t> (pilotage d’instruments)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Développement de capteurs embarqués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Drones : 2 licences de télépilotes (traitement de données aéroportées)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Expertise Impression 3D (prototypage)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sz="2000" dirty="0"/>
              <a:t>Expertise GPS RTK low-cost (centipède)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Activités d’observation et de terrain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Pour SNO : </a:t>
            </a:r>
            <a:r>
              <a:rPr lang="fr-FR" sz="1600" dirty="0"/>
              <a:t>SOMLIT, COAST HF, DYNALIT, MAGEST, SONEL…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Et autres projets de recherche…</a:t>
            </a:r>
          </a:p>
        </p:txBody>
      </p:sp>
      <p:cxnSp>
        <p:nvCxnSpPr>
          <p:cNvPr id="12" name="Connecteur droit 11"/>
          <p:cNvCxnSpPr>
            <a:cxnSpLocks/>
          </p:cNvCxnSpPr>
          <p:nvPr/>
        </p:nvCxnSpPr>
        <p:spPr>
          <a:xfrm>
            <a:off x="264832" y="645622"/>
            <a:ext cx="78752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868086" y="-76404"/>
            <a:ext cx="4114800" cy="329184"/>
          </a:xfrm>
        </p:spPr>
        <p:txBody>
          <a:bodyPr/>
          <a:lstStyle/>
          <a:p>
            <a:r>
              <a:rPr lang="fr-FR" i="1" dirty="0"/>
              <a:t>Présentation CSP OASU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4882" y="6287019"/>
            <a:ext cx="792088" cy="49550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6" y="6295852"/>
            <a:ext cx="839226" cy="5202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3C66951-B393-47BA-AF98-BBDD5EBDF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9854" y="0"/>
            <a:ext cx="882145" cy="87562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B941FBB-8026-41BD-B75C-5CA2844E24C5}"/>
              </a:ext>
            </a:extLst>
          </p:cNvPr>
          <p:cNvSpPr txBox="1"/>
          <p:nvPr/>
        </p:nvSpPr>
        <p:spPr>
          <a:xfrm>
            <a:off x="2041317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105534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39995" cy="927383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r-FR" sz="2800" dirty="0"/>
              <a:t>    </a:t>
            </a:r>
            <a:r>
              <a:rPr lang="fr-FR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CSP OASU (Cellule de Soutien aux Projets)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863752" y="18288"/>
            <a:ext cx="4114800" cy="329184"/>
          </a:xfrm>
        </p:spPr>
        <p:txBody>
          <a:bodyPr/>
          <a:lstStyle/>
          <a:p>
            <a:r>
              <a:rPr lang="fr-FR" i="1" dirty="0">
                <a:solidFill>
                  <a:schemeClr val="bg1"/>
                </a:solidFill>
              </a:rPr>
              <a:t>Présentation CSP OASU</a:t>
            </a:r>
          </a:p>
        </p:txBody>
      </p:sp>
      <p:cxnSp>
        <p:nvCxnSpPr>
          <p:cNvPr id="11" name="Connecteur droit 10"/>
          <p:cNvCxnSpPr>
            <a:cxnSpLocks/>
          </p:cNvCxnSpPr>
          <p:nvPr/>
        </p:nvCxnSpPr>
        <p:spPr>
          <a:xfrm>
            <a:off x="0" y="6309320"/>
            <a:ext cx="1219199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cxnSpLocks/>
          </p:cNvCxnSpPr>
          <p:nvPr/>
        </p:nvCxnSpPr>
        <p:spPr>
          <a:xfrm>
            <a:off x="360265" y="283247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>
            <a:cxnSpLocks/>
          </p:cNvCxnSpPr>
          <p:nvPr/>
        </p:nvCxnSpPr>
        <p:spPr>
          <a:xfrm>
            <a:off x="221554" y="707512"/>
            <a:ext cx="70979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63731" y="689729"/>
            <a:ext cx="1158966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</a:t>
            </a:r>
          </a:p>
          <a:p>
            <a:r>
              <a:rPr lang="fr-FR" sz="2400" b="1" u="sng" dirty="0">
                <a:solidFill>
                  <a:srgbClr val="0070C0"/>
                </a:solidFill>
              </a:rPr>
              <a:t>- Objectif de la cellule :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	</a:t>
            </a:r>
            <a:r>
              <a:rPr lang="fr-FR" sz="2000" dirty="0"/>
              <a:t>- Conception ou Amélioration d’instrumentation scientifique pour les différentes équipes ou services 	des unités constitutives de l’OASU. </a:t>
            </a:r>
          </a:p>
          <a:p>
            <a:r>
              <a:rPr lang="fr-FR" sz="2000" dirty="0"/>
              <a:t>	- Conduite de projets</a:t>
            </a:r>
          </a:p>
          <a:p>
            <a:r>
              <a:rPr lang="fr-FR" sz="2000" dirty="0"/>
              <a:t>	- Conseil, expertise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 - </a:t>
            </a:r>
            <a:r>
              <a:rPr lang="fr-FR" sz="2400" b="1" u="sng" dirty="0">
                <a:solidFill>
                  <a:srgbClr val="0070C0"/>
                </a:solidFill>
              </a:rPr>
              <a:t>Fonctionnement de la cellule :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>
                <a:solidFill>
                  <a:srgbClr val="000000"/>
                </a:solidFill>
              </a:rPr>
              <a:t>	- Sollicitations possibles tout au long de l’année (Fiches de besoins)</a:t>
            </a:r>
          </a:p>
          <a:p>
            <a:r>
              <a:rPr lang="fr-FR" sz="2000" dirty="0">
                <a:solidFill>
                  <a:srgbClr val="000000"/>
                </a:solidFill>
              </a:rPr>
              <a:t>	- Arbitrage inter-projets si nécessaire, par le CS OASU</a:t>
            </a:r>
          </a:p>
          <a:p>
            <a:r>
              <a:rPr lang="fr-FR" dirty="0">
                <a:solidFill>
                  <a:srgbClr val="000000"/>
                </a:solidFill>
              </a:rPr>
              <a:t>	</a:t>
            </a:r>
            <a:endParaRPr lang="fr-FR" dirty="0"/>
          </a:p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" y="6329562"/>
            <a:ext cx="827583" cy="5130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2189" y="6325105"/>
            <a:ext cx="792088" cy="4955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C030D2-A1DB-4EAB-AFDE-9D91BBCEE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4057" y="8684"/>
            <a:ext cx="943817" cy="93683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F78EC4B-464E-4B8A-B988-A295AB932419}"/>
              </a:ext>
            </a:extLst>
          </p:cNvPr>
          <p:cNvSpPr txBox="1"/>
          <p:nvPr/>
        </p:nvSpPr>
        <p:spPr>
          <a:xfrm>
            <a:off x="617407" y="5073552"/>
            <a:ext cx="1198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/>
              </a:rPr>
              <a:t>Cahier des charges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60AA43-8179-419E-B7B6-87708AD807D6}"/>
              </a:ext>
            </a:extLst>
          </p:cNvPr>
          <p:cNvSpPr txBox="1"/>
          <p:nvPr/>
        </p:nvSpPr>
        <p:spPr>
          <a:xfrm>
            <a:off x="2052517" y="5345008"/>
            <a:ext cx="148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Etat de l’art</a:t>
            </a:r>
          </a:p>
          <a:p>
            <a:r>
              <a:rPr lang="fr-FR" dirty="0">
                <a:solidFill>
                  <a:srgbClr val="000000"/>
                </a:solidFill>
              </a:rPr>
              <a:t>Avant-projet</a:t>
            </a: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FBC2C4E-1939-4F56-BF4E-4FCEF4884288}"/>
              </a:ext>
            </a:extLst>
          </p:cNvPr>
          <p:cNvSpPr txBox="1"/>
          <p:nvPr/>
        </p:nvSpPr>
        <p:spPr>
          <a:xfrm>
            <a:off x="3440708" y="557526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/>
              </a:rPr>
              <a:t>Conception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1E3FA4-27B5-47A0-8BC7-983B5E3B9B2C}"/>
              </a:ext>
            </a:extLst>
          </p:cNvPr>
          <p:cNvSpPr txBox="1"/>
          <p:nvPr/>
        </p:nvSpPr>
        <p:spPr>
          <a:xfrm>
            <a:off x="4823038" y="5597552"/>
            <a:ext cx="118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/>
              </a:rPr>
              <a:t>Validation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41326F6-4279-4A3C-9107-49E954D7CB36}"/>
              </a:ext>
            </a:extLst>
          </p:cNvPr>
          <p:cNvSpPr txBox="1"/>
          <p:nvPr/>
        </p:nvSpPr>
        <p:spPr>
          <a:xfrm>
            <a:off x="6240306" y="5622321"/>
            <a:ext cx="133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/>
              </a:rPr>
              <a:t>Réalisation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4729178-5B09-4CDE-822E-4ECAC01780A4}"/>
              </a:ext>
            </a:extLst>
          </p:cNvPr>
          <p:cNvSpPr txBox="1"/>
          <p:nvPr/>
        </p:nvSpPr>
        <p:spPr>
          <a:xfrm>
            <a:off x="7633752" y="5318941"/>
            <a:ext cx="118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/>
              </a:rPr>
              <a:t>Montage </a:t>
            </a:r>
          </a:p>
          <a:p>
            <a:r>
              <a:rPr lang="fr-FR" dirty="0">
                <a:solidFill>
                  <a:srgbClr val="000000"/>
                </a:solidFill>
                <a:latin typeface="Arial"/>
              </a:rPr>
              <a:t>Tests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A37CE4-7B5A-4EB8-82C3-F15A74B78C55}"/>
              </a:ext>
            </a:extLst>
          </p:cNvPr>
          <p:cNvSpPr txBox="1"/>
          <p:nvPr/>
        </p:nvSpPr>
        <p:spPr>
          <a:xfrm>
            <a:off x="9046353" y="5590257"/>
            <a:ext cx="112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/>
              </a:rPr>
              <a:t>Livraison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62AF11E-AA90-4E98-BB88-B4EED660FAE8}"/>
              </a:ext>
            </a:extLst>
          </p:cNvPr>
          <p:cNvCxnSpPr>
            <a:cxnSpLocks/>
          </p:cNvCxnSpPr>
          <p:nvPr/>
        </p:nvCxnSpPr>
        <p:spPr>
          <a:xfrm>
            <a:off x="692221" y="4969933"/>
            <a:ext cx="0" cy="1031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7255DF2-833A-4D0C-86F7-7352BE3EE08E}"/>
              </a:ext>
            </a:extLst>
          </p:cNvPr>
          <p:cNvCxnSpPr>
            <a:cxnSpLocks/>
          </p:cNvCxnSpPr>
          <p:nvPr/>
        </p:nvCxnSpPr>
        <p:spPr>
          <a:xfrm flipV="1">
            <a:off x="2064218" y="4944532"/>
            <a:ext cx="0" cy="10468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0EF83B5-DE6D-4610-BCAF-35FDD1E352C9}"/>
              </a:ext>
            </a:extLst>
          </p:cNvPr>
          <p:cNvCxnSpPr>
            <a:cxnSpLocks/>
          </p:cNvCxnSpPr>
          <p:nvPr/>
        </p:nvCxnSpPr>
        <p:spPr>
          <a:xfrm flipV="1">
            <a:off x="3474223" y="5111926"/>
            <a:ext cx="0" cy="8665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BDB28EB-5906-43A7-BB8F-CFFD7748049F}"/>
              </a:ext>
            </a:extLst>
          </p:cNvPr>
          <p:cNvCxnSpPr>
            <a:cxnSpLocks/>
          </p:cNvCxnSpPr>
          <p:nvPr/>
        </p:nvCxnSpPr>
        <p:spPr>
          <a:xfrm flipV="1">
            <a:off x="4852504" y="5062065"/>
            <a:ext cx="1" cy="8797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3FDF626-6787-4648-A467-812DE6C01249}"/>
              </a:ext>
            </a:extLst>
          </p:cNvPr>
          <p:cNvCxnSpPr>
            <a:cxnSpLocks/>
          </p:cNvCxnSpPr>
          <p:nvPr/>
        </p:nvCxnSpPr>
        <p:spPr>
          <a:xfrm flipH="1" flipV="1">
            <a:off x="6258022" y="5142556"/>
            <a:ext cx="1230" cy="7920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6E048A-CB9E-41FD-9642-44F1D284A6A7}"/>
              </a:ext>
            </a:extLst>
          </p:cNvPr>
          <p:cNvCxnSpPr>
            <a:cxnSpLocks/>
          </p:cNvCxnSpPr>
          <p:nvPr/>
        </p:nvCxnSpPr>
        <p:spPr>
          <a:xfrm flipV="1">
            <a:off x="7633752" y="4853961"/>
            <a:ext cx="0" cy="1092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18AD188-A31A-48FD-8BD5-72FB09F088B0}"/>
              </a:ext>
            </a:extLst>
          </p:cNvPr>
          <p:cNvCxnSpPr>
            <a:cxnSpLocks/>
          </p:cNvCxnSpPr>
          <p:nvPr/>
        </p:nvCxnSpPr>
        <p:spPr>
          <a:xfrm flipV="1">
            <a:off x="8995553" y="5073341"/>
            <a:ext cx="1" cy="865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7B88625-3A1F-4B08-8FB4-F76E0F26C078}"/>
              </a:ext>
            </a:extLst>
          </p:cNvPr>
          <p:cNvCxnSpPr/>
          <p:nvPr/>
        </p:nvCxnSpPr>
        <p:spPr>
          <a:xfrm>
            <a:off x="3486923" y="5969994"/>
            <a:ext cx="1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9B2E59F-DA48-4B7C-A74F-B70E26F5DBD8}"/>
              </a:ext>
            </a:extLst>
          </p:cNvPr>
          <p:cNvCxnSpPr/>
          <p:nvPr/>
        </p:nvCxnSpPr>
        <p:spPr>
          <a:xfrm>
            <a:off x="4852503" y="5934661"/>
            <a:ext cx="1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EFB3E9A-0C33-45BC-9A0E-AFF609E8BDF1}"/>
              </a:ext>
            </a:extLst>
          </p:cNvPr>
          <p:cNvCxnSpPr/>
          <p:nvPr/>
        </p:nvCxnSpPr>
        <p:spPr>
          <a:xfrm>
            <a:off x="6240306" y="5934644"/>
            <a:ext cx="1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AF6C1BF-C924-4C85-900A-715F829AB370}"/>
              </a:ext>
            </a:extLst>
          </p:cNvPr>
          <p:cNvCxnSpPr/>
          <p:nvPr/>
        </p:nvCxnSpPr>
        <p:spPr>
          <a:xfrm>
            <a:off x="7633752" y="5934135"/>
            <a:ext cx="1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6B31DD8-65CE-4166-89EA-5A3B562A0902}"/>
              </a:ext>
            </a:extLst>
          </p:cNvPr>
          <p:cNvCxnSpPr/>
          <p:nvPr/>
        </p:nvCxnSpPr>
        <p:spPr>
          <a:xfrm>
            <a:off x="9004019" y="5929955"/>
            <a:ext cx="1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48BC15B-7CCC-46B5-BE75-026BAD8D2ABB}"/>
              </a:ext>
            </a:extLst>
          </p:cNvPr>
          <p:cNvCxnSpPr/>
          <p:nvPr/>
        </p:nvCxnSpPr>
        <p:spPr>
          <a:xfrm>
            <a:off x="2052516" y="5991338"/>
            <a:ext cx="1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EE4DF87-3FF9-44DE-8FAC-CAB1A4C530EF}"/>
              </a:ext>
            </a:extLst>
          </p:cNvPr>
          <p:cNvCxnSpPr/>
          <p:nvPr/>
        </p:nvCxnSpPr>
        <p:spPr>
          <a:xfrm>
            <a:off x="675288" y="5987660"/>
            <a:ext cx="1221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98C14805-2AF4-4ABC-8580-50453CA10B0A}"/>
              </a:ext>
            </a:extLst>
          </p:cNvPr>
          <p:cNvSpPr/>
          <p:nvPr/>
        </p:nvSpPr>
        <p:spPr>
          <a:xfrm rot="16200000">
            <a:off x="5685306" y="-312096"/>
            <a:ext cx="601253" cy="10625668"/>
          </a:xfrm>
          <a:prstGeom prst="downArrow">
            <a:avLst>
              <a:gd name="adj1" fmla="val 50000"/>
              <a:gd name="adj2" fmla="val 12255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80D5015-156E-4C1C-9BAA-80FA54F4CDF1}"/>
              </a:ext>
            </a:extLst>
          </p:cNvPr>
          <p:cNvSpPr txBox="1"/>
          <p:nvPr/>
        </p:nvSpPr>
        <p:spPr>
          <a:xfrm>
            <a:off x="2041317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33510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9" grpId="0"/>
      <p:bldP spid="20" grpId="0"/>
      <p:bldP spid="21" grpId="0"/>
      <p:bldP spid="22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12191998" cy="990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  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70161" y="259106"/>
            <a:ext cx="8229600" cy="756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  <a:latin typeface="Comic Sans MS" panose="030F0702030302020204" pitchFamily="66" charset="0"/>
              </a:rPr>
              <a:t> …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Comic Sans MS" panose="030F0702030302020204" pitchFamily="66" charset="0"/>
              </a:rPr>
              <a:t>Fiche de besoins  </a:t>
            </a:r>
          </a:p>
          <a:p>
            <a:pPr marL="274320" lvl="1" indent="0">
              <a:buNone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6294D-DDAA-4E75-A84D-D70205FE2C1D}" type="slidenum">
              <a:rPr lang="fr-FR" smtClean="0"/>
              <a:t>14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D311EC0-DF5A-4423-A125-88B53F713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482" y="0"/>
            <a:ext cx="1015518" cy="100801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A05A7F72-F468-4A49-8E20-1D5CB0E75C72}"/>
              </a:ext>
            </a:extLst>
          </p:cNvPr>
          <p:cNvSpPr txBox="1">
            <a:spLocks/>
          </p:cNvSpPr>
          <p:nvPr/>
        </p:nvSpPr>
        <p:spPr>
          <a:xfrm>
            <a:off x="375008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Sollicitations au fil de l’eau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C5D4A7B-6F47-476D-9AA1-BBA0F232D944}"/>
              </a:ext>
            </a:extLst>
          </p:cNvPr>
          <p:cNvCxnSpPr/>
          <p:nvPr/>
        </p:nvCxnSpPr>
        <p:spPr>
          <a:xfrm>
            <a:off x="330750" y="28506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32832FB-5C93-446E-92DD-640545248460}"/>
              </a:ext>
            </a:extLst>
          </p:cNvPr>
          <p:cNvCxnSpPr/>
          <p:nvPr/>
        </p:nvCxnSpPr>
        <p:spPr>
          <a:xfrm>
            <a:off x="186734" y="730415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D843EF74-8AA9-412E-8C62-A1BA3A9CB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83" y="1047349"/>
            <a:ext cx="4731719" cy="5706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3DAA2C-2C72-43A1-B147-B5BE670AE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82" y="1067490"/>
            <a:ext cx="4537334" cy="5706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5C4E6A-9C09-4CA0-ADBA-429208D2CB94}"/>
              </a:ext>
            </a:extLst>
          </p:cNvPr>
          <p:cNvSpPr/>
          <p:nvPr/>
        </p:nvSpPr>
        <p:spPr>
          <a:xfrm rot="1947495">
            <a:off x="8215508" y="2342101"/>
            <a:ext cx="323223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Disponible sur le site web OASU</a:t>
            </a:r>
          </a:p>
          <a:p>
            <a:pPr algn="ctr"/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https://oasu.fr/csp/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ED23DE9-8569-4F5E-A0F9-425D69C4499A}"/>
              </a:ext>
            </a:extLst>
          </p:cNvPr>
          <p:cNvSpPr txBox="1"/>
          <p:nvPr/>
        </p:nvSpPr>
        <p:spPr>
          <a:xfrm rot="16200000">
            <a:off x="8007006" y="3561733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35328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703512" y="3331958"/>
            <a:ext cx="8496944" cy="29053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1998" cy="81164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r-FR" sz="2800" dirty="0"/>
              <a:t>     </a:t>
            </a:r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Fonctionnement de la CSP OASU </a:t>
            </a:r>
            <a:endParaRPr lang="fr-FR" sz="2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Connecteur droit 15"/>
          <p:cNvCxnSpPr>
            <a:cxnSpLocks/>
          </p:cNvCxnSpPr>
          <p:nvPr/>
        </p:nvCxnSpPr>
        <p:spPr>
          <a:xfrm>
            <a:off x="394332" y="207439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450027" y="1083248"/>
            <a:ext cx="86409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EPOC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27157" y="1126947"/>
            <a:ext cx="72008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62237" y="1556792"/>
            <a:ext cx="121410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Projet 1</a:t>
            </a:r>
          </a:p>
          <a:p>
            <a:pPr algn="ctr"/>
            <a:r>
              <a:rPr lang="fr-FR" sz="1000" dirty="0"/>
              <a:t>Fiche de besoins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03511" y="2931848"/>
            <a:ext cx="849694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Cellule projet 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830467" y="3676022"/>
            <a:ext cx="846161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/>
              <a:t>-    </a:t>
            </a:r>
            <a:r>
              <a:rPr lang="fr-FR" dirty="0">
                <a:latin typeface="Comic Sans MS" panose="030F0702030302020204" pitchFamily="66" charset="0"/>
              </a:rPr>
              <a:t>Bilan des ressources et compétences nécessaires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Constitution de l’équipe projet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En priorité dans le pôle technique de l’UAR POREA 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Si besoin, sollicitations de compétences dans les UMR de l’OASU après  </a:t>
            </a:r>
            <a:r>
              <a:rPr lang="fr-FR" b="1" dirty="0">
                <a:latin typeface="Comic Sans MS" panose="030F0702030302020204" pitchFamily="66" charset="0"/>
              </a:rPr>
              <a:t>validation du chef de service ou de groupe </a:t>
            </a:r>
            <a:r>
              <a:rPr lang="fr-FR" b="1" u="sng" dirty="0">
                <a:latin typeface="Comic Sans MS" panose="030F0702030302020204" pitchFamily="66" charset="0"/>
              </a:rPr>
              <a:t>et</a:t>
            </a:r>
            <a:r>
              <a:rPr lang="fr-FR" b="1" dirty="0">
                <a:latin typeface="Comic Sans MS" panose="030F0702030302020204" pitchFamily="66" charset="0"/>
              </a:rPr>
              <a:t> du </a:t>
            </a:r>
            <a:r>
              <a:rPr lang="fr-FR" b="1" dirty="0" err="1">
                <a:latin typeface="Comic Sans MS" panose="030F0702030302020204" pitchFamily="66" charset="0"/>
              </a:rPr>
              <a:t>DU</a:t>
            </a:r>
            <a:endParaRPr lang="fr-FR" b="1" dirty="0">
              <a:latin typeface="Comic Sans MS" panose="030F0702030302020204" pitchFamily="66" charset="0"/>
            </a:endParaRPr>
          </a:p>
          <a:p>
            <a:pPr marL="742950" lvl="1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Implication de chaque agent sur une durée de temps définie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Planning prévisionnel</a:t>
            </a:r>
          </a:p>
          <a:p>
            <a:pPr marL="742950" lvl="1" indent="-285750">
              <a:buFontTx/>
              <a:buChar char="-"/>
            </a:pPr>
            <a:endParaRPr lang="fr-FR" dirty="0"/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2532245" y="2132856"/>
            <a:ext cx="0" cy="74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cxnSpLocks/>
          </p:cNvCxnSpPr>
          <p:nvPr/>
        </p:nvCxnSpPr>
        <p:spPr>
          <a:xfrm>
            <a:off x="267717" y="574208"/>
            <a:ext cx="50306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839204" y="-92176"/>
            <a:ext cx="4114800" cy="329184"/>
          </a:xfrm>
        </p:spPr>
        <p:txBody>
          <a:bodyPr/>
          <a:lstStyle/>
          <a:p>
            <a:r>
              <a:rPr lang="fr-FR" i="1" dirty="0">
                <a:solidFill>
                  <a:schemeClr val="bg1"/>
                </a:solidFill>
              </a:rPr>
              <a:t>Présentation CSP OASU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9078893" y="1126947"/>
            <a:ext cx="101472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/>
              </a:rPr>
              <a:t>EABX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714168" y="1136594"/>
            <a:ext cx="101472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Arial"/>
              </a:rPr>
              <a:t>LIENSs</a:t>
            </a: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5993608" y="1029528"/>
            <a:ext cx="1" cy="181007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632930" y="1569640"/>
            <a:ext cx="121410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Projet 3</a:t>
            </a:r>
          </a:p>
          <a:p>
            <a:pPr algn="ctr"/>
            <a:r>
              <a:rPr lang="fr-FR" sz="1000" dirty="0"/>
              <a:t>Fiche de besoins</a:t>
            </a:r>
          </a:p>
        </p:txBody>
      </p:sp>
      <p:cxnSp>
        <p:nvCxnSpPr>
          <p:cNvPr id="53" name="Connecteur droit avec flèche 52"/>
          <p:cNvCxnSpPr/>
          <p:nvPr/>
        </p:nvCxnSpPr>
        <p:spPr>
          <a:xfrm>
            <a:off x="5202938" y="2145704"/>
            <a:ext cx="0" cy="74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3291143" y="1563533"/>
            <a:ext cx="121410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Projet 2</a:t>
            </a:r>
          </a:p>
          <a:p>
            <a:pPr algn="ctr"/>
            <a:r>
              <a:rPr lang="fr-FR" sz="1000" dirty="0"/>
              <a:t>Fiche de besoins</a:t>
            </a:r>
          </a:p>
        </p:txBody>
      </p:sp>
      <p:cxnSp>
        <p:nvCxnSpPr>
          <p:cNvPr id="56" name="Connecteur droit avec flèche 55"/>
          <p:cNvCxnSpPr/>
          <p:nvPr/>
        </p:nvCxnSpPr>
        <p:spPr>
          <a:xfrm>
            <a:off x="3861151" y="2139597"/>
            <a:ext cx="0" cy="74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6180146" y="1599024"/>
            <a:ext cx="1214102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Projet 1</a:t>
            </a:r>
          </a:p>
          <a:p>
            <a:pPr algn="ctr"/>
            <a:r>
              <a:rPr lang="fr-FR" sz="1000" dirty="0"/>
              <a:t>Fiche de besoins</a:t>
            </a: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6750154" y="2175088"/>
            <a:ext cx="0" cy="74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595505" y="1600098"/>
            <a:ext cx="1214102" cy="5232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Projet 1</a:t>
            </a:r>
          </a:p>
          <a:p>
            <a:pPr algn="ctr"/>
            <a:r>
              <a:rPr lang="fr-FR" sz="1000" dirty="0"/>
              <a:t>Fiche de besoins</a:t>
            </a:r>
          </a:p>
        </p:txBody>
      </p:sp>
      <p:cxnSp>
        <p:nvCxnSpPr>
          <p:cNvPr id="62" name="Connecteur droit avec flèche 61"/>
          <p:cNvCxnSpPr/>
          <p:nvPr/>
        </p:nvCxnSpPr>
        <p:spPr>
          <a:xfrm>
            <a:off x="8165513" y="2176162"/>
            <a:ext cx="0" cy="74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>
            <a:cxnSpLocks/>
          </p:cNvCxnSpPr>
          <p:nvPr/>
        </p:nvCxnSpPr>
        <p:spPr>
          <a:xfrm>
            <a:off x="0" y="6283791"/>
            <a:ext cx="121919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8986354" y="1610138"/>
            <a:ext cx="121410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Projet 1</a:t>
            </a:r>
          </a:p>
          <a:p>
            <a:pPr algn="ctr"/>
            <a:r>
              <a:rPr lang="fr-FR" sz="1000" dirty="0"/>
              <a:t>Fiche de besoins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9593405" y="2175088"/>
            <a:ext cx="0" cy="748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4950"/>
            <a:ext cx="827583" cy="51305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183" y="6347110"/>
            <a:ext cx="792088" cy="49550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A6EF6F9-8D9A-49A2-A23D-DBF79CD72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4595" y="-5905"/>
            <a:ext cx="1047512" cy="1039767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CE25CD7-592D-48A4-95BE-ACEA256B2517}"/>
              </a:ext>
            </a:extLst>
          </p:cNvPr>
          <p:cNvCxnSpPr/>
          <p:nvPr/>
        </p:nvCxnSpPr>
        <p:spPr>
          <a:xfrm flipH="1">
            <a:off x="7500675" y="1054928"/>
            <a:ext cx="1" cy="181007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8AB82D5-8518-4BC4-9489-865479D97B05}"/>
              </a:ext>
            </a:extLst>
          </p:cNvPr>
          <p:cNvCxnSpPr/>
          <p:nvPr/>
        </p:nvCxnSpPr>
        <p:spPr>
          <a:xfrm flipH="1">
            <a:off x="8901908" y="1054928"/>
            <a:ext cx="1" cy="181007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745F0F04-F7C0-4C80-A8D7-4CBE570968F8}"/>
              </a:ext>
            </a:extLst>
          </p:cNvPr>
          <p:cNvSpPr txBox="1"/>
          <p:nvPr/>
        </p:nvSpPr>
        <p:spPr>
          <a:xfrm>
            <a:off x="2041317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B142F3-273B-42F5-AC1C-34CD00E59C78}"/>
              </a:ext>
            </a:extLst>
          </p:cNvPr>
          <p:cNvSpPr txBox="1"/>
          <p:nvPr/>
        </p:nvSpPr>
        <p:spPr>
          <a:xfrm rot="837157">
            <a:off x="8491163" y="3655557"/>
            <a:ext cx="340543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omic Sans MS" panose="030F0702030302020204" pitchFamily="66" charset="0"/>
              </a:rPr>
              <a:t>Exemples :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Equipe Mécanique du LAB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IR Electronique EPOC</a:t>
            </a:r>
          </a:p>
        </p:txBody>
      </p:sp>
    </p:spTree>
    <p:extLst>
      <p:ext uri="{BB962C8B-B14F-4D97-AF65-F5344CB8AC3E}">
        <p14:creationId xmlns:p14="http://schemas.microsoft.com/office/powerpoint/2010/main" val="25767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38622872-4CE7-4371-9AEA-63BDFFFBA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914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alt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Bi</a:t>
            </a:r>
            <a:r>
              <a:rPr lang="fr-FR" alt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lan CSP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42C6109-119F-4B31-884A-4BF9DA4EE2BD}"/>
              </a:ext>
            </a:extLst>
          </p:cNvPr>
          <p:cNvGrpSpPr/>
          <p:nvPr/>
        </p:nvGrpSpPr>
        <p:grpSpPr>
          <a:xfrm>
            <a:off x="-420134" y="605398"/>
            <a:ext cx="11225347" cy="6441867"/>
            <a:chOff x="-351896" y="427978"/>
            <a:chExt cx="11225347" cy="644186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0AD40D-9C84-476D-AC90-2A6DFD558754}"/>
                </a:ext>
              </a:extLst>
            </p:cNvPr>
            <p:cNvSpPr/>
            <p:nvPr/>
          </p:nvSpPr>
          <p:spPr>
            <a:xfrm>
              <a:off x="-23149" y="529648"/>
              <a:ext cx="10896600" cy="6340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91590" lvl="3" indent="-285750">
                <a:buFont typeface="Arial" panose="020B0604020202020204" pitchFamily="34" charset="0"/>
                <a:buChar char="•"/>
              </a:pP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Station d’observation benthique</a:t>
              </a:r>
              <a:r>
                <a:rPr lang="fr-FR" sz="1400" b="1" dirty="0">
                  <a:solidFill>
                    <a:srgbClr val="0070C0"/>
                  </a:solidFill>
                </a:rPr>
                <a:t> </a:t>
              </a:r>
              <a:r>
                <a:rPr lang="fr-FR" sz="1400" dirty="0"/>
                <a:t>(valorisation en cours)---------------------------------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B Deflandre / </a:t>
              </a:r>
              <a:r>
                <a:rPr lang="fr-FR" sz="1400" b="1" dirty="0"/>
                <a:t>RT</a:t>
              </a:r>
              <a:r>
                <a:rPr lang="fr-FR" sz="1400" dirty="0"/>
                <a:t> : F </a:t>
              </a:r>
              <a:r>
                <a:rPr lang="fr-FR" sz="1400" dirty="0" err="1"/>
                <a:t>Delalee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Projet CORALI : conception et réalisation d’un support sondeur pour ASTERIE---</a:t>
              </a:r>
              <a:r>
                <a:rPr lang="fr-FR" sz="1400" b="1" dirty="0">
                  <a:sym typeface="Wingdings" panose="05000000000000000000" pitchFamily="2" charset="2"/>
                </a:rPr>
                <a:t> </a:t>
              </a:r>
              <a:r>
                <a:rPr lang="fr-FR" sz="1400" dirty="0">
                  <a:sym typeface="Wingdings" panose="05000000000000000000" pitchFamily="2" charset="2"/>
                </a:rPr>
                <a:t>RS : F </a:t>
              </a:r>
              <a:r>
                <a:rPr lang="fr-FR" sz="1400" dirty="0" err="1">
                  <a:sym typeface="Wingdings" panose="05000000000000000000" pitchFamily="2" charset="2"/>
                </a:rPr>
                <a:t>Eynaud</a:t>
              </a:r>
              <a:r>
                <a:rPr lang="fr-FR" sz="1400" dirty="0">
                  <a:sym typeface="Wingdings" panose="05000000000000000000" pitchFamily="2" charset="2"/>
                </a:rPr>
                <a:t> / RT : F </a:t>
              </a:r>
              <a:r>
                <a:rPr lang="fr-FR" sz="1400" dirty="0" err="1">
                  <a:sym typeface="Wingdings" panose="05000000000000000000" pitchFamily="2" charset="2"/>
                </a:rPr>
                <a:t>Delalee</a:t>
              </a:r>
              <a:endParaRPr lang="fr-FR" sz="1400" dirty="0">
                <a:sym typeface="Wingdings" panose="05000000000000000000" pitchFamily="2" charset="2"/>
              </a:endParaRP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Bouée drifter METHYS</a:t>
              </a:r>
              <a:r>
                <a:rPr lang="fr-FR" sz="1400" dirty="0"/>
                <a:t> ----------------------------------------------------------------------------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A </a:t>
              </a:r>
              <a:r>
                <a:rPr lang="fr-FR" sz="1400" dirty="0" err="1"/>
                <a:t>Sottolichio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F </a:t>
              </a:r>
              <a:r>
                <a:rPr lang="fr-FR" sz="1400" dirty="0" err="1"/>
                <a:t>Delalee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Projet bouée Ferret SOMLIT-COAST HF </a:t>
              </a:r>
              <a:r>
                <a:rPr lang="fr-FR" sz="1400" dirty="0"/>
                <a:t>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N Savoye / </a:t>
              </a:r>
              <a:r>
                <a:rPr lang="fr-FR" sz="1400" b="1" dirty="0"/>
                <a:t>RT</a:t>
              </a:r>
              <a:r>
                <a:rPr lang="fr-FR" sz="1400" dirty="0"/>
                <a:t> : S Ferreira</a:t>
              </a: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Dispositif échantillonneur eau souterraine 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D Genty / </a:t>
              </a:r>
              <a:r>
                <a:rPr lang="fr-FR" sz="1400" b="1" dirty="0"/>
                <a:t>RT</a:t>
              </a:r>
              <a:r>
                <a:rPr lang="fr-FR" sz="1400" dirty="0"/>
                <a:t> : S Lopez</a:t>
              </a: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 err="1"/>
                <a:t>Molluscan</a:t>
              </a:r>
              <a:r>
                <a:rPr lang="fr-FR" sz="1400" dirty="0"/>
                <a:t> Eye ---------------------------------------------------------------------------------------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JC </a:t>
              </a:r>
              <a:r>
                <a:rPr lang="fr-FR" sz="1400" dirty="0" err="1"/>
                <a:t>Massabuau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F </a:t>
              </a:r>
              <a:r>
                <a:rPr lang="fr-FR" sz="1400" dirty="0" err="1"/>
                <a:t>Delalee</a:t>
              </a:r>
              <a:r>
                <a:rPr lang="fr-FR" sz="1400" dirty="0"/>
                <a:t> </a:t>
              </a: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Projet Drone marin METHYS --------------------------------------------------------------------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B </a:t>
              </a:r>
              <a:r>
                <a:rPr lang="fr-FR" sz="1400" dirty="0" err="1"/>
                <a:t>Castelle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V </a:t>
              </a:r>
              <a:r>
                <a:rPr lang="fr-FR" sz="1400" dirty="0" err="1"/>
                <a:t>Marieu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Projet SCOPIX ---------------------------------------------------------------------------------------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P Martinez / </a:t>
              </a:r>
              <a:r>
                <a:rPr lang="fr-FR" sz="1400" b="1" dirty="0"/>
                <a:t>RT</a:t>
              </a:r>
              <a:r>
                <a:rPr lang="fr-FR" sz="1400" dirty="0"/>
                <a:t>: I Billy</a:t>
              </a: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Support sondes multi-paramètres ------------------------------------------------------------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A </a:t>
              </a:r>
              <a:r>
                <a:rPr lang="fr-FR" sz="1400" dirty="0" err="1"/>
                <a:t>Sottolichio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F </a:t>
              </a:r>
              <a:r>
                <a:rPr lang="fr-FR" sz="1400" dirty="0" err="1"/>
                <a:t>Delalee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Développement et utilisation du Carottier Amaury 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ANF carottage 2023</a:t>
              </a: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Blindage Détecteur basse radioactivité gamma 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S Schmidt / </a:t>
              </a:r>
              <a:r>
                <a:rPr lang="fr-FR" sz="1400" b="1" dirty="0"/>
                <a:t>RT</a:t>
              </a:r>
              <a:r>
                <a:rPr lang="fr-FR" sz="1400" dirty="0"/>
                <a:t> : F </a:t>
              </a:r>
              <a:r>
                <a:rPr lang="fr-FR" sz="1400" dirty="0" err="1"/>
                <a:t>Delalee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Développement d’une centrifugeuse pour TGM 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A </a:t>
              </a:r>
              <a:r>
                <a:rPr lang="fr-FR" sz="1400" dirty="0" err="1"/>
                <a:t>Coynel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F </a:t>
              </a:r>
              <a:r>
                <a:rPr lang="fr-FR" sz="1400" dirty="0" err="1"/>
                <a:t>Delalee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endParaRPr lang="fr-FR" sz="1400" dirty="0"/>
            </a:p>
            <a:p>
              <a:pPr marL="1005840" lvl="3"/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Préleveur d’eau automatisé pour drone PAMELI</a:t>
              </a:r>
              <a:r>
                <a:rPr lang="fr-FR" sz="1400" dirty="0"/>
                <a:t>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V </a:t>
              </a:r>
              <a:r>
                <a:rPr lang="fr-FR" sz="1400" dirty="0" err="1"/>
                <a:t>Ballu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T </a:t>
              </a:r>
              <a:r>
                <a:rPr lang="fr-FR" sz="1400" dirty="0" err="1"/>
                <a:t>Coulombier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Aide pour le développement de la Bouée-Li (support multi-instruments) 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RT</a:t>
              </a:r>
              <a:r>
                <a:rPr lang="fr-FR" sz="1400" dirty="0"/>
                <a:t> : T </a:t>
              </a:r>
              <a:r>
                <a:rPr lang="fr-FR" sz="1400" dirty="0" err="1"/>
                <a:t>Coulombier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Echanges et discussions techniques sur drones aériens et marins 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RT </a:t>
              </a:r>
              <a:r>
                <a:rPr lang="fr-FR" sz="1400" dirty="0"/>
                <a:t>: N Lachaussée</a:t>
              </a: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Projet ALMA : gestion de projet, AO réalisation ensembles mécaniques---------</a:t>
              </a:r>
              <a:r>
                <a:rPr lang="fr-FR" sz="1400" dirty="0">
                  <a:sym typeface="Wingdings" panose="05000000000000000000" pitchFamily="2" charset="2"/>
                </a:rPr>
                <a:t> 	</a:t>
              </a:r>
              <a:r>
                <a:rPr lang="fr-FR" sz="1400" b="1" dirty="0">
                  <a:sym typeface="Wingdings" panose="05000000000000000000" pitchFamily="2" charset="2"/>
                </a:rPr>
                <a:t>RT</a:t>
              </a:r>
              <a:r>
                <a:rPr lang="fr-FR" sz="1400" dirty="0">
                  <a:sym typeface="Wingdings" panose="05000000000000000000" pitchFamily="2" charset="2"/>
                </a:rPr>
                <a:t> : B </a:t>
              </a:r>
              <a:r>
                <a:rPr lang="fr-FR" sz="1400" dirty="0" err="1">
                  <a:sym typeface="Wingdings" panose="05000000000000000000" pitchFamily="2" charset="2"/>
                </a:rPr>
                <a:t>Quertier</a:t>
              </a:r>
              <a:r>
                <a:rPr lang="fr-FR" sz="1400" dirty="0">
                  <a:sym typeface="Wingdings" panose="05000000000000000000" pitchFamily="2" charset="2"/>
                </a:rPr>
                <a:t> 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b="1" dirty="0"/>
                <a:t>Projet </a:t>
              </a:r>
              <a:r>
                <a:rPr lang="fr-FR" sz="1400" b="1" dirty="0" err="1"/>
                <a:t>DroneScat</a:t>
              </a:r>
              <a:r>
                <a:rPr lang="fr-FR" sz="1400" b="1" dirty="0"/>
                <a:t> et </a:t>
              </a:r>
              <a:r>
                <a:rPr lang="fr-FR" sz="1400" b="1" dirty="0" err="1"/>
                <a:t>WalkScat</a:t>
              </a:r>
              <a:r>
                <a:rPr lang="fr-FR" sz="1400" b="1" dirty="0"/>
                <a:t> </a:t>
              </a:r>
              <a:r>
                <a:rPr lang="fr-FR" sz="1400" dirty="0"/>
                <a:t>----------------------------------------------------------------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P </a:t>
              </a:r>
              <a:r>
                <a:rPr lang="fr-FR" sz="1400" dirty="0" err="1"/>
                <a:t>Paillou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S Lopez</a:t>
              </a:r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Projet EUCLID (IAS) dimensionnement d’une chambre à vide pour ionisation de </a:t>
              </a:r>
            </a:p>
            <a:p>
              <a:pPr marL="1005840" lvl="3"/>
              <a:r>
                <a:rPr lang="fr-FR" sz="1400" dirty="0"/>
                <a:t>météorites par laser de surface -------------------------------------------------------------------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RT </a:t>
              </a:r>
              <a:r>
                <a:rPr lang="fr-FR" sz="1400" dirty="0"/>
                <a:t>: C </a:t>
              </a:r>
              <a:r>
                <a:rPr lang="fr-FR" sz="1400" dirty="0" err="1"/>
                <a:t>Dumesnil</a:t>
              </a:r>
              <a:r>
                <a:rPr lang="fr-FR" sz="1400" dirty="0"/>
                <a:t> / F </a:t>
              </a:r>
              <a:r>
                <a:rPr lang="fr-FR" sz="1400" dirty="0" err="1"/>
                <a:t>Delalee</a:t>
              </a:r>
              <a:endParaRPr lang="fr-FR" sz="1400" dirty="0"/>
            </a:p>
            <a:p>
              <a:pPr marL="1005840" lvl="3"/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Développement d’un dispositif protection pompe SPERONI -------------------------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RS</a:t>
              </a:r>
              <a:r>
                <a:rPr lang="fr-FR" sz="1400" dirty="0"/>
                <a:t> : E </a:t>
              </a:r>
              <a:r>
                <a:rPr lang="fr-FR" sz="1400" dirty="0" err="1"/>
                <a:t>Rochard</a:t>
              </a:r>
              <a:r>
                <a:rPr lang="fr-FR" sz="1400" dirty="0"/>
                <a:t> / </a:t>
              </a:r>
              <a:r>
                <a:rPr lang="fr-FR" sz="1400" b="1" dirty="0"/>
                <a:t>RT</a:t>
              </a:r>
              <a:r>
                <a:rPr lang="fr-FR" sz="1400" dirty="0"/>
                <a:t> : F </a:t>
              </a:r>
              <a:r>
                <a:rPr lang="fr-FR" sz="1400" dirty="0" err="1"/>
                <a:t>Delalee</a:t>
              </a:r>
              <a:endParaRPr lang="fr-FR" sz="1400" dirty="0"/>
            </a:p>
            <a:p>
              <a:pPr marL="1291590" lvl="3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Echanges technique (</a:t>
              </a:r>
              <a:r>
                <a:rPr lang="fr-FR" sz="1400" dirty="0" err="1"/>
                <a:t>LIENSs</a:t>
              </a:r>
              <a:r>
                <a:rPr lang="fr-FR" sz="1400" dirty="0"/>
                <a:t>) sur drone marin avec échosondeur ------------------</a:t>
              </a:r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	</a:t>
              </a:r>
              <a:r>
                <a:rPr lang="fr-FR" sz="1400" b="1" dirty="0"/>
                <a:t>RT</a:t>
              </a:r>
              <a:r>
                <a:rPr lang="fr-FR" sz="1400" dirty="0"/>
                <a:t> : V </a:t>
              </a:r>
              <a:r>
                <a:rPr lang="fr-FR" sz="1400" dirty="0" err="1"/>
                <a:t>Bertrin</a:t>
              </a:r>
              <a:endParaRPr lang="fr-FR" sz="14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022BBDE-CBB1-45AA-B2AD-D419B6B5BA84}"/>
                </a:ext>
              </a:extLst>
            </p:cNvPr>
            <p:cNvSpPr txBox="1"/>
            <p:nvPr/>
          </p:nvSpPr>
          <p:spPr>
            <a:xfrm>
              <a:off x="-340322" y="427978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17270" lvl="2" indent="-28575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rgbClr val="0070C0"/>
                  </a:solidFill>
                </a:rPr>
                <a:t>UMR EPOC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FD7D610-77D9-4E10-84FD-AA0C339725A5}"/>
                </a:ext>
              </a:extLst>
            </p:cNvPr>
            <p:cNvSpPr txBox="1"/>
            <p:nvPr/>
          </p:nvSpPr>
          <p:spPr>
            <a:xfrm>
              <a:off x="-322871" y="4430211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17270" lvl="2" indent="-28575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rgbClr val="0070C0"/>
                  </a:solidFill>
                </a:rPr>
                <a:t>UMR LAB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17E5AD8-E187-4497-8A2A-F74278EACB12}"/>
                </a:ext>
              </a:extLst>
            </p:cNvPr>
            <p:cNvSpPr txBox="1"/>
            <p:nvPr/>
          </p:nvSpPr>
          <p:spPr>
            <a:xfrm>
              <a:off x="-351896" y="3392346"/>
              <a:ext cx="2794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17270" lvl="2" indent="-28575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rgbClr val="0070C0"/>
                  </a:solidFill>
                </a:rPr>
                <a:t>UMR </a:t>
              </a:r>
              <a:r>
                <a:rPr lang="fr-FR" sz="2000" b="1" dirty="0" err="1">
                  <a:solidFill>
                    <a:srgbClr val="0070C0"/>
                  </a:solidFill>
                </a:rPr>
                <a:t>LIENSs</a:t>
              </a:r>
              <a:endParaRPr lang="fr-FR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A288A3B-0CF6-4FC1-AF4D-90A1B894705F}"/>
                </a:ext>
              </a:extLst>
            </p:cNvPr>
            <p:cNvSpPr txBox="1"/>
            <p:nvPr/>
          </p:nvSpPr>
          <p:spPr>
            <a:xfrm>
              <a:off x="-312949" y="5729505"/>
              <a:ext cx="26848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17270" lvl="2" indent="-285750">
                <a:buFont typeface="Arial" panose="020B0604020202020204" pitchFamily="34" charset="0"/>
                <a:buChar char="•"/>
              </a:pPr>
              <a:r>
                <a:rPr lang="fr-FR" sz="2000" b="1" dirty="0">
                  <a:solidFill>
                    <a:srgbClr val="0070C0"/>
                  </a:solidFill>
                </a:rPr>
                <a:t>INRAE </a:t>
              </a:r>
              <a:r>
                <a:rPr lang="fr-FR" sz="2000" b="1" dirty="0" err="1">
                  <a:solidFill>
                    <a:srgbClr val="0070C0"/>
                  </a:solidFill>
                </a:rPr>
                <a:t>EABx</a:t>
              </a:r>
              <a:endParaRPr lang="fr-FR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D998FAF-3808-4A34-837F-FA50D5A1B1B0}"/>
              </a:ext>
            </a:extLst>
          </p:cNvPr>
          <p:cNvSpPr txBox="1"/>
          <p:nvPr/>
        </p:nvSpPr>
        <p:spPr>
          <a:xfrm>
            <a:off x="1827734" y="39504"/>
            <a:ext cx="815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- Depuis 2019… 24 projets réalisés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A1870A-3502-4659-B8AD-128B6EF8B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482" y="-42867"/>
            <a:ext cx="1015518" cy="100801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E53A2D6-8037-4578-B0CF-98C03FDC16A4}"/>
              </a:ext>
            </a:extLst>
          </p:cNvPr>
          <p:cNvSpPr txBox="1"/>
          <p:nvPr/>
        </p:nvSpPr>
        <p:spPr>
          <a:xfrm rot="16200000">
            <a:off x="8007006" y="3635376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6098862-4B35-4A0C-AB82-22F7F2CE63BF}"/>
              </a:ext>
            </a:extLst>
          </p:cNvPr>
          <p:cNvCxnSpPr/>
          <p:nvPr/>
        </p:nvCxnSpPr>
        <p:spPr>
          <a:xfrm>
            <a:off x="195738" y="76411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FA25C63-9892-4BFB-83DE-6F606EDC4B43}"/>
              </a:ext>
            </a:extLst>
          </p:cNvPr>
          <p:cNvCxnSpPr/>
          <p:nvPr/>
        </p:nvCxnSpPr>
        <p:spPr>
          <a:xfrm>
            <a:off x="51722" y="521760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248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7329" y="136525"/>
            <a:ext cx="10972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b="1" dirty="0">
                <a:effectLst/>
                <a:latin typeface="Optima" panose="02000503060000020004" pitchFamily="2" charset="0"/>
              </a:rPr>
              <a:t>Actualités CSP OASU</a:t>
            </a:r>
            <a:br>
              <a:rPr lang="fr-FR" sz="3100" b="1" dirty="0">
                <a:effectLst/>
                <a:latin typeface="Optima" panose="02000503060000020004" pitchFamily="2" charset="0"/>
              </a:rPr>
            </a:br>
            <a:r>
              <a:rPr lang="fr-FR" sz="3100" b="1" dirty="0">
                <a:effectLst/>
                <a:latin typeface="Optima" panose="02000503060000020004" pitchFamily="2" charset="0"/>
              </a:rPr>
              <a:t>Projets en cours et demandes 2025 </a:t>
            </a:r>
            <a:br>
              <a:rPr lang="fr-FR" sz="4400" b="1" dirty="0">
                <a:effectLst/>
                <a:latin typeface="Optima" panose="02000503060000020004" pitchFamily="2" charset="0"/>
              </a:rPr>
            </a:br>
            <a:endParaRPr lang="fr-FR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77998-5E7B-4D9C-A737-67A2587E74B8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294D-DDAA-4E75-A84D-D70205FE2C1D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" y="7161"/>
            <a:ext cx="1239244" cy="86883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23141"/>
            <a:ext cx="796478" cy="790591"/>
          </a:xfrm>
          <a:prstGeom prst="rect">
            <a:avLst/>
          </a:prstGeom>
        </p:spPr>
      </p:pic>
      <p:graphicFrame>
        <p:nvGraphicFramePr>
          <p:cNvPr id="32" name="Espace réservé du contenu 31">
            <a:extLst>
              <a:ext uri="{FF2B5EF4-FFF2-40B4-BE49-F238E27FC236}">
                <a16:creationId xmlns:a16="http://schemas.microsoft.com/office/drawing/2014/main" id="{38E3F9A8-4FE4-44DE-8D45-9E4972C848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337883"/>
              </p:ext>
            </p:extLst>
          </p:nvPr>
        </p:nvGraphicFramePr>
        <p:xfrm>
          <a:off x="289169" y="1413296"/>
          <a:ext cx="11667693" cy="4993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695">
                  <a:extLst>
                    <a:ext uri="{9D8B030D-6E8A-4147-A177-3AD203B41FA5}">
                      <a16:colId xmlns:a16="http://schemas.microsoft.com/office/drawing/2014/main" val="3837635840"/>
                    </a:ext>
                  </a:extLst>
                </a:gridCol>
                <a:gridCol w="1877138">
                  <a:extLst>
                    <a:ext uri="{9D8B030D-6E8A-4147-A177-3AD203B41FA5}">
                      <a16:colId xmlns:a16="http://schemas.microsoft.com/office/drawing/2014/main" val="32523507"/>
                    </a:ext>
                  </a:extLst>
                </a:gridCol>
                <a:gridCol w="5933377">
                  <a:extLst>
                    <a:ext uri="{9D8B030D-6E8A-4147-A177-3AD203B41FA5}">
                      <a16:colId xmlns:a16="http://schemas.microsoft.com/office/drawing/2014/main" val="2703717859"/>
                    </a:ext>
                  </a:extLst>
                </a:gridCol>
                <a:gridCol w="1047483">
                  <a:extLst>
                    <a:ext uri="{9D8B030D-6E8A-4147-A177-3AD203B41FA5}">
                      <a16:colId xmlns:a16="http://schemas.microsoft.com/office/drawing/2014/main" val="4210170729"/>
                    </a:ext>
                  </a:extLst>
                </a:gridCol>
              </a:tblGrid>
              <a:tr h="53028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Demandeur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Description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Priorité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662196"/>
                  </a:ext>
                </a:extLst>
              </a:tr>
              <a:tr h="530285">
                <a:tc>
                  <a:txBody>
                    <a:bodyPr/>
                    <a:lstStyle/>
                    <a:p>
                      <a:r>
                        <a:rPr lang="fr-FR" dirty="0" err="1"/>
                        <a:t>DroneScat</a:t>
                      </a:r>
                      <a:r>
                        <a:rPr lang="fr-FR" dirty="0"/>
                        <a:t> - </a:t>
                      </a:r>
                      <a:r>
                        <a:rPr lang="fr-FR" dirty="0" err="1"/>
                        <a:t>WalkScat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 </a:t>
                      </a:r>
                      <a:r>
                        <a:rPr lang="fr-FR" dirty="0" err="1"/>
                        <a:t>Paillou</a:t>
                      </a:r>
                      <a:r>
                        <a:rPr lang="fr-FR" dirty="0"/>
                        <a:t> (LAB)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Finalisation nouvelle parabole et tests sur terrain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184073"/>
                  </a:ext>
                </a:extLst>
              </a:tr>
              <a:tr h="530285">
                <a:tc>
                  <a:txBody>
                    <a:bodyPr/>
                    <a:lstStyle/>
                    <a:p>
                      <a:r>
                        <a:rPr lang="fr-FR" dirty="0"/>
                        <a:t>Cave water sampler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 Genty (EPOC)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Montage et tests dispositif de prélèvement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626988"/>
                  </a:ext>
                </a:extLst>
              </a:tr>
              <a:tr h="915285">
                <a:tc>
                  <a:txBody>
                    <a:bodyPr/>
                    <a:lstStyle/>
                    <a:p>
                      <a:r>
                        <a:rPr lang="fr-FR" dirty="0"/>
                        <a:t>Carothèque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 Billy (EPOC)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Reprise du système acquisition banc SCOPIX </a:t>
                      </a:r>
                    </a:p>
                    <a:p>
                      <a:r>
                        <a:rPr lang="fr-FR" dirty="0"/>
                        <a:t>Reprise interface graphique banc de photogrammétrie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795634"/>
                  </a:ext>
                </a:extLst>
              </a:tr>
              <a:tr h="511537">
                <a:tc>
                  <a:txBody>
                    <a:bodyPr/>
                    <a:lstStyle/>
                    <a:p>
                      <a:r>
                        <a:rPr lang="fr-FR" dirty="0"/>
                        <a:t>Micro-capteurs pollution sols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 </a:t>
                      </a:r>
                      <a:r>
                        <a:rPr lang="fr-FR" dirty="0" err="1"/>
                        <a:t>Atteia</a:t>
                      </a:r>
                      <a:r>
                        <a:rPr lang="fr-FR" dirty="0"/>
                        <a:t> (EPOC)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Impression 3D et aide sur pilotage carte Arduino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106926"/>
                  </a:ext>
                </a:extLst>
              </a:tr>
              <a:tr h="530285">
                <a:tc>
                  <a:txBody>
                    <a:bodyPr/>
                    <a:lstStyle/>
                    <a:p>
                      <a:r>
                        <a:rPr lang="fr-FR" dirty="0"/>
                        <a:t>Bouée Drifter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Methys</a:t>
                      </a:r>
                      <a:r>
                        <a:rPr lang="fr-FR" dirty="0"/>
                        <a:t> (EPOC)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Conception et réalisation de 8 bouées dérivantes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177016"/>
                  </a:ext>
                </a:extLst>
              </a:tr>
              <a:tr h="618038">
                <a:tc>
                  <a:txBody>
                    <a:bodyPr/>
                    <a:lstStyle/>
                    <a:p>
                      <a:r>
                        <a:rPr lang="fr-FR" dirty="0"/>
                        <a:t>Support échosondeur CORALI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 </a:t>
                      </a:r>
                      <a:r>
                        <a:rPr lang="fr-FR" dirty="0" err="1"/>
                        <a:t>Eynaud</a:t>
                      </a:r>
                      <a:r>
                        <a:rPr lang="fr-FR" dirty="0"/>
                        <a:t> (EPOC)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Conception et réalisation support échosondeur sur navire ASTERIE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030285"/>
                  </a:ext>
                </a:extLst>
              </a:tr>
              <a:tr h="676632">
                <a:tc>
                  <a:txBody>
                    <a:bodyPr/>
                    <a:lstStyle/>
                    <a:p>
                      <a:r>
                        <a:rPr lang="fr-FR" dirty="0"/>
                        <a:t>ALMA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 </a:t>
                      </a:r>
                      <a:r>
                        <a:rPr lang="fr-FR" dirty="0" err="1"/>
                        <a:t>Quertier</a:t>
                      </a:r>
                      <a:r>
                        <a:rPr lang="fr-FR" dirty="0"/>
                        <a:t> (LAB)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Participation à la gestion de projet : estimation des coûts, AO et suivi de réalisation mécanique (2025-2030)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007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03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38622872-4CE7-4371-9AEA-63BDFFFBA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73"/>
            <a:ext cx="12192000" cy="12241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bg1"/>
                </a:solidFill>
              </a:rPr>
              <a:t>       </a:t>
            </a:r>
            <a:r>
              <a:rPr lang="fr-FR" altLang="fr-FR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Développement d’une station d’observation benthique avec Cloche Benthique autonome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altLang="fr-FR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Programme : </a:t>
            </a:r>
            <a:r>
              <a:rPr lang="fr-FR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JERICO S3 -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Resp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 scient : Antoine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Grémare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, Bruno Deflandre</a:t>
            </a:r>
            <a:r>
              <a:rPr lang="fr-FR" altLang="fr-FR" sz="2000" b="1" dirty="0">
                <a:solidFill>
                  <a:schemeClr val="bg1"/>
                </a:solidFill>
              </a:rPr>
              <a:t>	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altLang="fr-FR" sz="16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Equipe projet : UAR POREA : Sylvia LOPEZ, Franck DELALEE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6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		  UMR EPOC : Yannick GEEREBAERT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3D35347-C6E8-47C6-8A05-20BC38A31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076" y="-13407"/>
            <a:ext cx="1253780" cy="12445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D43901-1C12-4A9E-ACC0-DB39A8B57C27}"/>
              </a:ext>
            </a:extLst>
          </p:cNvPr>
          <p:cNvSpPr txBox="1"/>
          <p:nvPr/>
        </p:nvSpPr>
        <p:spPr>
          <a:xfrm>
            <a:off x="109220" y="1237774"/>
            <a:ext cx="119735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omic Sans MS" panose="030F0702030302020204" pitchFamily="66" charset="0"/>
              </a:rPr>
              <a:t>Objectif : développement d’une station benthique pour quantifier et documenter in situ la variabilité biogéochimique des 	compartiments pélagiques et benthiques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	Profondeur de déploiement 100m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738C79-DEC1-4AF7-A7BD-EDB0F7451025}"/>
              </a:ext>
            </a:extLst>
          </p:cNvPr>
          <p:cNvSpPr txBox="1"/>
          <p:nvPr/>
        </p:nvSpPr>
        <p:spPr>
          <a:xfrm>
            <a:off x="152193" y="2076145"/>
            <a:ext cx="764782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omic Sans MS" panose="030F0702030302020204" pitchFamily="66" charset="0"/>
              </a:rPr>
              <a:t>Durée du développement de la  station d’observation : 2 ans  - 50% ETP IR + 30% ETP IE</a:t>
            </a:r>
          </a:p>
          <a:p>
            <a:r>
              <a:rPr lang="fr-FR" sz="1400" dirty="0">
                <a:latin typeface="Comic Sans MS" panose="030F0702030302020204" pitchFamily="66" charset="0"/>
              </a:rPr>
              <a:t>Coût matériel de la station : 155 k€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5F15D0-29F0-4BBD-AFFE-46AC6278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471" y="2757161"/>
            <a:ext cx="7201805" cy="4014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973D781-C818-47E7-8C4D-8711A5F74D50}"/>
              </a:ext>
            </a:extLst>
          </p:cNvPr>
          <p:cNvSpPr txBox="1"/>
          <p:nvPr/>
        </p:nvSpPr>
        <p:spPr>
          <a:xfrm rot="16200000">
            <a:off x="8007006" y="3590634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54043C4-F780-4801-8FA0-E782AD217529}"/>
              </a:ext>
            </a:extLst>
          </p:cNvPr>
          <p:cNvCxnSpPr>
            <a:cxnSpLocks/>
          </p:cNvCxnSpPr>
          <p:nvPr/>
        </p:nvCxnSpPr>
        <p:spPr>
          <a:xfrm>
            <a:off x="436928" y="41523"/>
            <a:ext cx="0" cy="34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F9702B8-92F1-4EF0-A5E8-9E64CDA9BED2}"/>
              </a:ext>
            </a:extLst>
          </p:cNvPr>
          <p:cNvCxnSpPr>
            <a:cxnSpLocks/>
          </p:cNvCxnSpPr>
          <p:nvPr/>
        </p:nvCxnSpPr>
        <p:spPr>
          <a:xfrm>
            <a:off x="292912" y="332696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6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2444" y="0"/>
            <a:ext cx="7790479" cy="990600"/>
          </a:xfrm>
        </p:spPr>
        <p:txBody>
          <a:bodyPr>
            <a:normAutofit fontScale="90000"/>
          </a:bodyPr>
          <a:lstStyle/>
          <a:p>
            <a:r>
              <a:rPr lang="fr-FR" sz="3100" b="1" dirty="0">
                <a:effectLst/>
                <a:latin typeface="Optima" panose="02000503060000020004" pitchFamily="2" charset="0"/>
              </a:rPr>
              <a:t>CSP OASU : ACOBS + cloche benthique</a:t>
            </a:r>
            <a:br>
              <a:rPr lang="fr-FR" sz="4400" b="1" dirty="0">
                <a:effectLst/>
                <a:latin typeface="Optima" panose="02000503060000020004" pitchFamily="2" charset="0"/>
              </a:rPr>
            </a:br>
            <a:r>
              <a:rPr lang="fr-FR" sz="1800" b="1" dirty="0">
                <a:solidFill>
                  <a:schemeClr val="bg2">
                    <a:lumMod val="75000"/>
                  </a:schemeClr>
                </a:solidFill>
                <a:latin typeface="Optima" panose="02000503060000020004" pitchFamily="2" charset="0"/>
              </a:rPr>
              <a:t>Equipe</a:t>
            </a:r>
            <a:r>
              <a:rPr lang="fr-FR" sz="1800" b="1" dirty="0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 technique : UAR POREA : Franck </a:t>
            </a:r>
            <a:r>
              <a:rPr lang="fr-FR" sz="1800" b="1" dirty="0" err="1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Delalee</a:t>
            </a:r>
            <a:r>
              <a:rPr lang="fr-FR" sz="1800" b="1" dirty="0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, Sylvia Lopez (Mécanique, </a:t>
            </a:r>
            <a:r>
              <a:rPr lang="fr-FR" sz="1800" b="1" dirty="0" err="1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Ctrle</a:t>
            </a:r>
            <a:r>
              <a:rPr lang="fr-FR" sz="1800" b="1" dirty="0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 cde)</a:t>
            </a:r>
            <a:br>
              <a:rPr lang="fr-FR" sz="1800" b="1" dirty="0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</a:br>
            <a:r>
              <a:rPr lang="fr-FR" sz="1800" b="1" dirty="0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		            UMR EPOC : Yannick </a:t>
            </a:r>
            <a:r>
              <a:rPr lang="fr-FR" sz="1800" b="1" dirty="0" err="1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Geerebaert</a:t>
            </a:r>
            <a:r>
              <a:rPr lang="fr-FR" sz="1800" b="1" dirty="0">
                <a:solidFill>
                  <a:schemeClr val="bg2">
                    <a:lumMod val="75000"/>
                  </a:schemeClr>
                </a:solidFill>
                <a:effectLst/>
                <a:latin typeface="Optima" panose="02000503060000020004" pitchFamily="2" charset="0"/>
              </a:rPr>
              <a:t> (Electronique)</a:t>
            </a:r>
            <a:endParaRPr lang="fr-FR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9347" y="1344317"/>
            <a:ext cx="12316326" cy="1760405"/>
          </a:xfrm>
        </p:spPr>
        <p:txBody>
          <a:bodyPr>
            <a:normAutofit/>
          </a:bodyPr>
          <a:lstStyle/>
          <a:p>
            <a:pPr lvl="1"/>
            <a:r>
              <a:rPr lang="fr-FR" sz="2200" dirty="0"/>
              <a:t>CBENMOTAU : Cloche </a:t>
            </a:r>
            <a:r>
              <a:rPr lang="fr-FR" sz="2200" dirty="0" err="1"/>
              <a:t>BENthique</a:t>
            </a:r>
            <a:r>
              <a:rPr lang="fr-FR" sz="2200" dirty="0"/>
              <a:t> </a:t>
            </a:r>
            <a:r>
              <a:rPr lang="fr-FR" sz="2200" dirty="0" err="1"/>
              <a:t>MOTorisée</a:t>
            </a:r>
            <a:r>
              <a:rPr lang="fr-FR" sz="2200" dirty="0"/>
              <a:t> Autonome 	</a:t>
            </a:r>
          </a:p>
          <a:p>
            <a:pPr marL="457200" lvl="1" indent="0">
              <a:buNone/>
            </a:pPr>
            <a:r>
              <a:rPr lang="fr-FR" sz="2200" dirty="0"/>
              <a:t>       Choix Moteur (couple)       Capteurs fin de course</a:t>
            </a:r>
          </a:p>
          <a:p>
            <a:pPr marL="457200" lvl="1" indent="0">
              <a:buNone/>
            </a:pPr>
            <a:r>
              <a:rPr lang="fr-FR" sz="2200" dirty="0"/>
              <a:t>	Programmation cycles	   Enregistrement données</a:t>
            </a:r>
          </a:p>
          <a:p>
            <a:pPr marL="914400" lvl="2" indent="0"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77998-5E7B-4D9C-A737-67A2587E74B8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294D-DDAA-4E75-A84D-D70205FE2C1D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" y="7160"/>
            <a:ext cx="1296144" cy="9087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5" y="2789970"/>
            <a:ext cx="5809827" cy="3638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506" y="67435"/>
            <a:ext cx="864469" cy="858079"/>
          </a:xfrm>
          <a:prstGeom prst="rect">
            <a:avLst/>
          </a:prstGeom>
        </p:spPr>
      </p:pic>
      <p:pic>
        <p:nvPicPr>
          <p:cNvPr id="14" name="Graphique 13" descr="Visage souriant sans remplissage">
            <a:extLst>
              <a:ext uri="{FF2B5EF4-FFF2-40B4-BE49-F238E27FC236}">
                <a16:creationId xmlns:a16="http://schemas.microsoft.com/office/drawing/2014/main" id="{0E0D1261-2D64-4877-B3DF-EF9260997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140" y="2098469"/>
            <a:ext cx="358543" cy="358543"/>
          </a:xfrm>
          <a:prstGeom prst="rect">
            <a:avLst/>
          </a:prstGeom>
        </p:spPr>
      </p:pic>
      <p:pic>
        <p:nvPicPr>
          <p:cNvPr id="15" name="Graphique 14" descr="Visage souriant sans remplissage">
            <a:extLst>
              <a:ext uri="{FF2B5EF4-FFF2-40B4-BE49-F238E27FC236}">
                <a16:creationId xmlns:a16="http://schemas.microsoft.com/office/drawing/2014/main" id="{ABA03F59-BA88-4916-86AC-4D8FC2893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2978" y="1519629"/>
            <a:ext cx="587552" cy="587552"/>
          </a:xfrm>
          <a:prstGeom prst="rect">
            <a:avLst/>
          </a:prstGeom>
        </p:spPr>
      </p:pic>
      <p:pic>
        <p:nvPicPr>
          <p:cNvPr id="16" name="Graphique 15" descr="Visage souriant sans remplissage">
            <a:extLst>
              <a:ext uri="{FF2B5EF4-FFF2-40B4-BE49-F238E27FC236}">
                <a16:creationId xmlns:a16="http://schemas.microsoft.com/office/drawing/2014/main" id="{67341F1B-152E-4D38-BD37-9BE832F89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6502" y="2034018"/>
            <a:ext cx="358543" cy="358543"/>
          </a:xfrm>
          <a:prstGeom prst="rect">
            <a:avLst/>
          </a:prstGeom>
        </p:spPr>
      </p:pic>
      <p:pic>
        <p:nvPicPr>
          <p:cNvPr id="17" name="Graphique 16" descr="Visage souriant sans remplissage">
            <a:extLst>
              <a:ext uri="{FF2B5EF4-FFF2-40B4-BE49-F238E27FC236}">
                <a16:creationId xmlns:a16="http://schemas.microsoft.com/office/drawing/2014/main" id="{2D17019A-CCEC-4750-A44D-64CE997FD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4422" y="1681044"/>
            <a:ext cx="358543" cy="358543"/>
          </a:xfrm>
          <a:prstGeom prst="rect">
            <a:avLst/>
          </a:prstGeom>
        </p:spPr>
      </p:pic>
      <p:pic>
        <p:nvPicPr>
          <p:cNvPr id="18" name="Graphique 17" descr="Visage souriant sans remplissage">
            <a:extLst>
              <a:ext uri="{FF2B5EF4-FFF2-40B4-BE49-F238E27FC236}">
                <a16:creationId xmlns:a16="http://schemas.microsoft.com/office/drawing/2014/main" id="{B8699BC9-9B2B-4F6A-9570-24DEBB3D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148" y="1725353"/>
            <a:ext cx="358543" cy="3585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1F8B86D-2621-4BE6-858B-B7F34B4FAC2D}"/>
              </a:ext>
            </a:extLst>
          </p:cNvPr>
          <p:cNvSpPr txBox="1"/>
          <p:nvPr/>
        </p:nvSpPr>
        <p:spPr>
          <a:xfrm>
            <a:off x="8835301" y="1038256"/>
            <a:ext cx="3260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Validation complète instrument</a:t>
            </a:r>
            <a:r>
              <a:rPr lang="fr-FR" sz="2400" dirty="0"/>
              <a:t> </a:t>
            </a:r>
          </a:p>
          <a:p>
            <a:r>
              <a:rPr lang="fr-FR" sz="2000" dirty="0"/>
              <a:t>Mission Test Bassin d’Arcachon juin 2024</a:t>
            </a:r>
            <a:r>
              <a:rPr lang="fr-FR" sz="2000" b="1" dirty="0"/>
              <a:t> </a:t>
            </a:r>
          </a:p>
          <a:p>
            <a:endParaRPr lang="fr-FR" sz="2400" b="1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95A8D50-AC38-442C-BD9E-F63102E48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12" y="2731552"/>
            <a:ext cx="7279640" cy="387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F57051-EC79-445D-A35D-EAB7166E1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092" y="2602215"/>
            <a:ext cx="5174769" cy="4072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1A8950D-0A13-43B4-A0FD-DEE3782A4C2D}"/>
              </a:ext>
            </a:extLst>
          </p:cNvPr>
          <p:cNvSpPr txBox="1"/>
          <p:nvPr/>
        </p:nvSpPr>
        <p:spPr>
          <a:xfrm rot="1173130">
            <a:off x="8219711" y="2938414"/>
            <a:ext cx="369442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Valorisation en cours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200701A-5F33-44C3-9388-58063DB0A12F}"/>
              </a:ext>
            </a:extLst>
          </p:cNvPr>
          <p:cNvSpPr txBox="1"/>
          <p:nvPr/>
        </p:nvSpPr>
        <p:spPr>
          <a:xfrm rot="16200000">
            <a:off x="8007006" y="4037764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52C6C1E-80CA-4648-88DF-DDCF8D2A26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r="28169"/>
          <a:stretch/>
        </p:blipFill>
        <p:spPr>
          <a:xfrm>
            <a:off x="124873" y="2590128"/>
            <a:ext cx="4491437" cy="4075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4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117E66-0694-46D2-9533-36A85601524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5825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/>
              <a:t>       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CEDROASU (</a:t>
            </a:r>
            <a:r>
              <a:rPr lang="fr-FR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CEllule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DROnes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OASU)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675" y="0"/>
            <a:ext cx="939625" cy="5825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71083B-CE4F-4E37-8090-AE7F7FCC6090}"/>
              </a:ext>
            </a:extLst>
          </p:cNvPr>
          <p:cNvSpPr txBox="1"/>
          <p:nvPr/>
        </p:nvSpPr>
        <p:spPr>
          <a:xfrm>
            <a:off x="432344" y="1043082"/>
            <a:ext cx="11340556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Objectifs de la CEDRO:</a:t>
            </a:r>
          </a:p>
          <a:p>
            <a:endParaRPr lang="fr-FR" sz="2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Mettre à disposition des instruments ou capteurs embarqués sur drone au sein de la communauté OASU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Créer un lieu d’échanges sur l’instrumentation embarquée sur drone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Développer ou améliorer des capteurs  pour l’observation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Bénéficier d’un service simple et basé sur la confiance</a:t>
            </a:r>
          </a:p>
          <a:p>
            <a:endParaRPr lang="fr-FR" sz="2000" dirty="0">
              <a:latin typeface="Comic Sans MS" panose="030F0702030302020204" pitchFamily="66" charset="0"/>
            </a:endParaRPr>
          </a:p>
          <a:p>
            <a:r>
              <a:rPr lang="fr-F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Comité de pilotage :</a:t>
            </a:r>
          </a:p>
          <a:p>
            <a:endParaRPr lang="fr-FR" sz="2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latin typeface="Comic Sans MS" panose="030F0702030302020204" pitchFamily="66" charset="0"/>
              </a:rPr>
              <a:t>Composé d’un représentant au minimum, de chaque labo constitutif. 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Rôle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Identifier des experts techniques et bénéficier de leur expérience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Maintenir à jour la liste des capteurs et drones de son unité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Participer au choix de futurs équipements instrumentaux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2FE5C-4E93-4D15-9590-FF9785EF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449" y="1"/>
            <a:ext cx="588550" cy="5841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065C3B-75A3-4017-BEB5-C8BD96520064}"/>
              </a:ext>
            </a:extLst>
          </p:cNvPr>
          <p:cNvSpPr txBox="1"/>
          <p:nvPr/>
        </p:nvSpPr>
        <p:spPr>
          <a:xfrm rot="490741">
            <a:off x="6668912" y="3963084"/>
            <a:ext cx="4766732" cy="203132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OASU 		</a:t>
            </a:r>
            <a:r>
              <a:rPr lang="fr-FR" dirty="0"/>
              <a:t>Franck </a:t>
            </a:r>
            <a:r>
              <a:rPr lang="fr-FR" dirty="0" err="1"/>
              <a:t>Delalee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UAR POREA	</a:t>
            </a:r>
            <a:r>
              <a:rPr lang="fr-FR" dirty="0"/>
              <a:t>Sylvia Lopez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UMR EPOC	</a:t>
            </a:r>
            <a:r>
              <a:rPr lang="fr-FR" dirty="0"/>
              <a:t>Vincent </a:t>
            </a:r>
            <a:r>
              <a:rPr lang="fr-FR" dirty="0" err="1"/>
              <a:t>Marieu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UMR </a:t>
            </a:r>
            <a:r>
              <a:rPr lang="fr-FR" b="1" dirty="0" err="1"/>
              <a:t>LIENSs</a:t>
            </a:r>
            <a:r>
              <a:rPr lang="fr-FR" b="1" dirty="0"/>
              <a:t> 	</a:t>
            </a:r>
            <a:r>
              <a:rPr lang="fr-FR" dirty="0"/>
              <a:t>Thibault </a:t>
            </a:r>
            <a:r>
              <a:rPr lang="fr-FR" dirty="0" err="1"/>
              <a:t>Coulombier</a:t>
            </a:r>
            <a:r>
              <a:rPr lang="fr-FR" dirty="0"/>
              <a:t> (marin)</a:t>
            </a:r>
          </a:p>
          <a:p>
            <a:pPr lvl="4"/>
            <a:r>
              <a:rPr lang="fr-FR" dirty="0"/>
              <a:t>Nicolas Lachaussée (aérien)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UMR LAB 	</a:t>
            </a:r>
            <a:r>
              <a:rPr lang="fr-FR" dirty="0"/>
              <a:t>Philippe </a:t>
            </a:r>
            <a:r>
              <a:rPr lang="fr-FR" dirty="0" err="1"/>
              <a:t>Paillou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INRAE EABX	</a:t>
            </a:r>
            <a:r>
              <a:rPr lang="fr-FR" dirty="0"/>
              <a:t>Vincent </a:t>
            </a:r>
            <a:r>
              <a:rPr lang="fr-FR" dirty="0" err="1"/>
              <a:t>Bertrin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E2296A-F0C0-4E90-A50F-D6FEFE920951}"/>
              </a:ext>
            </a:extLst>
          </p:cNvPr>
          <p:cNvSpPr txBox="1"/>
          <p:nvPr/>
        </p:nvSpPr>
        <p:spPr>
          <a:xfrm>
            <a:off x="2041317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5855EBE-DE7D-4A0A-9201-5791DA511D7F}"/>
              </a:ext>
            </a:extLst>
          </p:cNvPr>
          <p:cNvCxnSpPr>
            <a:cxnSpLocks/>
          </p:cNvCxnSpPr>
          <p:nvPr/>
        </p:nvCxnSpPr>
        <p:spPr>
          <a:xfrm>
            <a:off x="566682" y="97384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8F2B246-728F-4587-A354-7FEBD5C8CD74}"/>
              </a:ext>
            </a:extLst>
          </p:cNvPr>
          <p:cNvCxnSpPr>
            <a:cxnSpLocks/>
          </p:cNvCxnSpPr>
          <p:nvPr/>
        </p:nvCxnSpPr>
        <p:spPr>
          <a:xfrm>
            <a:off x="439761" y="502499"/>
            <a:ext cx="78752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5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68155" y="970150"/>
            <a:ext cx="8424618" cy="429713"/>
          </a:xfrm>
        </p:spPr>
        <p:txBody>
          <a:bodyPr/>
          <a:lstStyle/>
          <a:p>
            <a:pPr algn="ctr"/>
            <a:r>
              <a:rPr lang="fr-FR" sz="2000" b="1" dirty="0">
                <a:latin typeface="+mn-lt"/>
              </a:rPr>
              <a:t>Sectional </a:t>
            </a:r>
            <a:r>
              <a:rPr lang="fr-FR" sz="2000" b="1" dirty="0" err="1">
                <a:latin typeface="+mn-lt"/>
              </a:rPr>
              <a:t>view</a:t>
            </a:r>
            <a:r>
              <a:rPr lang="fr-FR" sz="2000" b="1" dirty="0">
                <a:latin typeface="+mn-lt"/>
              </a:rPr>
              <a:t> :</a:t>
            </a:r>
            <a:r>
              <a:rPr lang="fr-FR" sz="2000" b="1" dirty="0" err="1">
                <a:latin typeface="+mn-lt"/>
              </a:rPr>
              <a:t>Upper</a:t>
            </a:r>
            <a:r>
              <a:rPr lang="fr-FR" sz="2000" b="1" dirty="0">
                <a:latin typeface="+mn-lt"/>
              </a:rPr>
              <a:t> and </a:t>
            </a:r>
            <a:r>
              <a:rPr lang="fr-FR" sz="2000" b="1" dirty="0" err="1">
                <a:latin typeface="+mn-lt"/>
              </a:rPr>
              <a:t>lower</a:t>
            </a:r>
            <a:r>
              <a:rPr lang="fr-FR" sz="2000" b="1" dirty="0">
                <a:latin typeface="+mn-lt"/>
              </a:rPr>
              <a:t> </a:t>
            </a:r>
            <a:r>
              <a:rPr lang="fr-FR" sz="2000" b="1" dirty="0" err="1">
                <a:latin typeface="+mn-lt"/>
              </a:rPr>
              <a:t>chamber</a:t>
            </a:r>
            <a:r>
              <a:rPr lang="fr-FR" sz="2000" b="1" dirty="0">
                <a:latin typeface="+mn-lt"/>
              </a:rPr>
              <a:t> positions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" y="484645"/>
            <a:ext cx="779592" cy="5465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F5FAAB-7D3F-4786-BC40-2A490A1FC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759" y="456448"/>
            <a:ext cx="450280" cy="4577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519F99-4A8D-4409-970A-7161A6E71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194" y="461036"/>
            <a:ext cx="984991" cy="4297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502039-39C5-4E18-9BBA-76BF6AC67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209" y="425425"/>
            <a:ext cx="1337584" cy="538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625D0B-9971-4641-9222-7090BFB830D4}"/>
              </a:ext>
            </a:extLst>
          </p:cNvPr>
          <p:cNvSpPr/>
          <p:nvPr/>
        </p:nvSpPr>
        <p:spPr>
          <a:xfrm>
            <a:off x="790409" y="3225114"/>
            <a:ext cx="10689018" cy="35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31C987-EDF8-406E-953D-E74595361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747" y="2250322"/>
            <a:ext cx="1896832" cy="45998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3B5339-E8AA-45E6-A29E-A186E3253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17" y="1601726"/>
            <a:ext cx="1584966" cy="4590288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8CF29CD-A044-4313-BA9B-169AF52245E6}"/>
              </a:ext>
            </a:extLst>
          </p:cNvPr>
          <p:cNvCxnSpPr>
            <a:cxnSpLocks/>
          </p:cNvCxnSpPr>
          <p:nvPr/>
        </p:nvCxnSpPr>
        <p:spPr>
          <a:xfrm>
            <a:off x="5659445" y="3917999"/>
            <a:ext cx="16510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841FCC1-A805-4C8E-B0F2-9265EB8D33E4}"/>
              </a:ext>
            </a:extLst>
          </p:cNvPr>
          <p:cNvSpPr txBox="1"/>
          <p:nvPr/>
        </p:nvSpPr>
        <p:spPr>
          <a:xfrm>
            <a:off x="2394529" y="1570371"/>
            <a:ext cx="158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High position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DFDC52-31E4-4099-A11D-371846EBE010}"/>
              </a:ext>
            </a:extLst>
          </p:cNvPr>
          <p:cNvSpPr txBox="1"/>
          <p:nvPr/>
        </p:nvSpPr>
        <p:spPr>
          <a:xfrm>
            <a:off x="8348959" y="1539401"/>
            <a:ext cx="158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Low position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66BBF1C-82A3-457F-97BF-692D70E746A5}"/>
              </a:ext>
            </a:extLst>
          </p:cNvPr>
          <p:cNvCxnSpPr/>
          <p:nvPr/>
        </p:nvCxnSpPr>
        <p:spPr>
          <a:xfrm>
            <a:off x="5882640" y="6065520"/>
            <a:ext cx="1341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6D6012C-C984-4E51-8089-7EAB12839808}"/>
              </a:ext>
            </a:extLst>
          </p:cNvPr>
          <p:cNvCxnSpPr/>
          <p:nvPr/>
        </p:nvCxnSpPr>
        <p:spPr>
          <a:xfrm flipH="1">
            <a:off x="6134918" y="6705600"/>
            <a:ext cx="11755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159B62D-D53B-4C3C-876F-1CEA27A58768}"/>
              </a:ext>
            </a:extLst>
          </p:cNvPr>
          <p:cNvCxnSpPr/>
          <p:nvPr/>
        </p:nvCxnSpPr>
        <p:spPr>
          <a:xfrm>
            <a:off x="6681216" y="6065520"/>
            <a:ext cx="0" cy="6339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DE57432-743F-469D-B08F-CCCF0BCA7E3E}"/>
              </a:ext>
            </a:extLst>
          </p:cNvPr>
          <p:cNvSpPr txBox="1"/>
          <p:nvPr/>
        </p:nvSpPr>
        <p:spPr>
          <a:xfrm>
            <a:off x="6201476" y="6186393"/>
            <a:ext cx="131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150mm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37639A5-8FF1-4583-9240-3A146CEECDC0}"/>
              </a:ext>
            </a:extLst>
          </p:cNvPr>
          <p:cNvSpPr txBox="1"/>
          <p:nvPr/>
        </p:nvSpPr>
        <p:spPr>
          <a:xfrm>
            <a:off x="9087294" y="6186393"/>
            <a:ext cx="214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Pénétration sédiment : 100mm</a:t>
            </a: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1B7E9A50-7F3D-491B-AA1F-61D806390702}"/>
              </a:ext>
            </a:extLst>
          </p:cNvPr>
          <p:cNvSpPr/>
          <p:nvPr/>
        </p:nvSpPr>
        <p:spPr>
          <a:xfrm>
            <a:off x="3931919" y="6134574"/>
            <a:ext cx="6252343" cy="45719"/>
          </a:xfrm>
          <a:custGeom>
            <a:avLst/>
            <a:gdLst>
              <a:gd name="connsiteX0" fmla="*/ 0 w 6214456"/>
              <a:gd name="connsiteY0" fmla="*/ 174961 h 177209"/>
              <a:gd name="connsiteX1" fmla="*/ 999744 w 6214456"/>
              <a:gd name="connsiteY1" fmla="*/ 114001 h 177209"/>
              <a:gd name="connsiteX2" fmla="*/ 3243072 w 6214456"/>
              <a:gd name="connsiteY2" fmla="*/ 174961 h 177209"/>
              <a:gd name="connsiteX3" fmla="*/ 5065776 w 6214456"/>
              <a:gd name="connsiteY3" fmla="*/ 16465 h 177209"/>
              <a:gd name="connsiteX4" fmla="*/ 6083808 w 6214456"/>
              <a:gd name="connsiteY4" fmla="*/ 4273 h 177209"/>
              <a:gd name="connsiteX5" fmla="*/ 6169152 w 6214456"/>
              <a:gd name="connsiteY5" fmla="*/ 10369 h 1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4456" h="177209">
                <a:moveTo>
                  <a:pt x="0" y="174961"/>
                </a:moveTo>
                <a:cubicBezTo>
                  <a:pt x="229616" y="144481"/>
                  <a:pt x="459232" y="114001"/>
                  <a:pt x="999744" y="114001"/>
                </a:cubicBezTo>
                <a:cubicBezTo>
                  <a:pt x="1540256" y="114001"/>
                  <a:pt x="2565400" y="191217"/>
                  <a:pt x="3243072" y="174961"/>
                </a:cubicBezTo>
                <a:cubicBezTo>
                  <a:pt x="3920744" y="158705"/>
                  <a:pt x="4592320" y="44913"/>
                  <a:pt x="5065776" y="16465"/>
                </a:cubicBezTo>
                <a:cubicBezTo>
                  <a:pt x="5539232" y="-11983"/>
                  <a:pt x="5899912" y="5289"/>
                  <a:pt x="6083808" y="4273"/>
                </a:cubicBezTo>
                <a:cubicBezTo>
                  <a:pt x="6267704" y="3257"/>
                  <a:pt x="6218428" y="6813"/>
                  <a:pt x="6169152" y="103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DFBCD44-61CC-4AD6-A25A-3E98D2B7665A}"/>
              </a:ext>
            </a:extLst>
          </p:cNvPr>
          <p:cNvCxnSpPr>
            <a:cxnSpLocks/>
          </p:cNvCxnSpPr>
          <p:nvPr/>
        </p:nvCxnSpPr>
        <p:spPr>
          <a:xfrm flipV="1">
            <a:off x="3810000" y="6048289"/>
            <a:ext cx="0" cy="1460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BF27D4C-F772-4F7C-BB33-BA9EB531FB2E}"/>
              </a:ext>
            </a:extLst>
          </p:cNvPr>
          <p:cNvSpPr/>
          <p:nvPr/>
        </p:nvSpPr>
        <p:spPr>
          <a:xfrm>
            <a:off x="-46379" y="6192014"/>
            <a:ext cx="12238379" cy="982299"/>
          </a:xfrm>
          <a:prstGeom prst="rect">
            <a:avLst/>
          </a:prstGeom>
          <a:solidFill>
            <a:srgbClr val="FFC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F275524-80F1-4E44-B7A8-42E46A4D4EA1}"/>
              </a:ext>
            </a:extLst>
          </p:cNvPr>
          <p:cNvSpPr txBox="1"/>
          <p:nvPr/>
        </p:nvSpPr>
        <p:spPr>
          <a:xfrm>
            <a:off x="1017935" y="5795490"/>
            <a:ext cx="237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Chamber</a:t>
            </a:r>
            <a:r>
              <a:rPr lang="fr-FR" dirty="0"/>
              <a:t> 50mm </a:t>
            </a:r>
            <a:r>
              <a:rPr lang="fr-FR" dirty="0" err="1"/>
              <a:t>above</a:t>
            </a:r>
            <a:r>
              <a:rPr lang="fr-FR" dirty="0"/>
              <a:t> the </a:t>
            </a:r>
            <a:r>
              <a:rPr lang="fr-FR" dirty="0" err="1"/>
              <a:t>sediment</a:t>
            </a:r>
            <a:endParaRPr lang="fr-FR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9CD9997-9C49-4161-B08A-817BF13A4FF3}"/>
              </a:ext>
            </a:extLst>
          </p:cNvPr>
          <p:cNvCxnSpPr>
            <a:cxnSpLocks/>
          </p:cNvCxnSpPr>
          <p:nvPr/>
        </p:nvCxnSpPr>
        <p:spPr>
          <a:xfrm flipH="1">
            <a:off x="3279913" y="6048289"/>
            <a:ext cx="1244683" cy="17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C1DB35A-1D85-43E0-8D37-0A681E626563}"/>
              </a:ext>
            </a:extLst>
          </p:cNvPr>
          <p:cNvCxnSpPr/>
          <p:nvPr/>
        </p:nvCxnSpPr>
        <p:spPr>
          <a:xfrm flipH="1">
            <a:off x="3279913" y="6192014"/>
            <a:ext cx="10601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6B8F2A31-E866-4969-ADBD-3D22417839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t="24473" r="14967" b="17060"/>
          <a:stretch/>
        </p:blipFill>
        <p:spPr>
          <a:xfrm rot="5400000">
            <a:off x="8684137" y="2511966"/>
            <a:ext cx="3119207" cy="23157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4F730E7-47BF-4678-B832-4E2085E455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b="10329"/>
          <a:stretch/>
        </p:blipFill>
        <p:spPr>
          <a:xfrm rot="5400000">
            <a:off x="212285" y="2769815"/>
            <a:ext cx="3119209" cy="1800000"/>
          </a:xfrm>
          <a:prstGeom prst="rect">
            <a:avLst/>
          </a:prstGeom>
        </p:spPr>
      </p:pic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6DB497A9-54B2-4B4C-9DD1-1F4195E766B8}"/>
              </a:ext>
            </a:extLst>
          </p:cNvPr>
          <p:cNvCxnSpPr>
            <a:cxnSpLocks/>
          </p:cNvCxnSpPr>
          <p:nvPr/>
        </p:nvCxnSpPr>
        <p:spPr>
          <a:xfrm>
            <a:off x="6553200" y="1269198"/>
            <a:ext cx="0" cy="468609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DC9F834-8E3A-4FD0-8B66-1E72D4B69249}"/>
              </a:ext>
            </a:extLst>
          </p:cNvPr>
          <p:cNvSpPr/>
          <p:nvPr/>
        </p:nvSpPr>
        <p:spPr>
          <a:xfrm>
            <a:off x="8768261" y="6192013"/>
            <a:ext cx="2392132" cy="583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Sediment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penetration</a:t>
            </a:r>
            <a:r>
              <a:rPr lang="fr-FR" dirty="0">
                <a:solidFill>
                  <a:schemeClr val="tx1"/>
                </a:solidFill>
              </a:rPr>
              <a:t> 100mm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5407A18E-F3D8-4DC6-9068-B2A642454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73"/>
            <a:ext cx="12192000" cy="48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alt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CBENMOTAU : 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Cloche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BENthique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MOTorisée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AUtonome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C02D979-3CCD-4D45-BEE8-CC8E431FFD1C}"/>
              </a:ext>
            </a:extLst>
          </p:cNvPr>
          <p:cNvSpPr txBox="1"/>
          <p:nvPr/>
        </p:nvSpPr>
        <p:spPr>
          <a:xfrm rot="16200000">
            <a:off x="8007006" y="3279435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822A2BDE-433E-4DAD-94D5-774D57770558}"/>
              </a:ext>
            </a:extLst>
          </p:cNvPr>
          <p:cNvCxnSpPr>
            <a:cxnSpLocks/>
          </p:cNvCxnSpPr>
          <p:nvPr/>
        </p:nvCxnSpPr>
        <p:spPr>
          <a:xfrm>
            <a:off x="444715" y="82485"/>
            <a:ext cx="0" cy="34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3C2AA08-6FA5-4F0B-9A4B-F9C006C9E20E}"/>
              </a:ext>
            </a:extLst>
          </p:cNvPr>
          <p:cNvCxnSpPr>
            <a:cxnSpLocks/>
          </p:cNvCxnSpPr>
          <p:nvPr/>
        </p:nvCxnSpPr>
        <p:spPr>
          <a:xfrm>
            <a:off x="300699" y="396403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01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" y="465882"/>
            <a:ext cx="742945" cy="5208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F5FAAB-7D3F-4786-BC40-2A490A1FC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742" y="481095"/>
            <a:ext cx="529253" cy="5380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519F99-4A8D-4409-970A-7161A6E71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518" y="521375"/>
            <a:ext cx="984991" cy="4297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502039-39C5-4E18-9BBA-76BF6AC67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86" y="462971"/>
            <a:ext cx="1337584" cy="538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625D0B-9971-4641-9222-7090BFB830D4}"/>
              </a:ext>
            </a:extLst>
          </p:cNvPr>
          <p:cNvSpPr/>
          <p:nvPr/>
        </p:nvSpPr>
        <p:spPr>
          <a:xfrm>
            <a:off x="790409" y="3225114"/>
            <a:ext cx="10689018" cy="35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6BC16B4-870C-482A-9995-7532FF91B4E5}"/>
              </a:ext>
            </a:extLst>
          </p:cNvPr>
          <p:cNvGrpSpPr/>
          <p:nvPr/>
        </p:nvGrpSpPr>
        <p:grpSpPr>
          <a:xfrm>
            <a:off x="191551" y="750106"/>
            <a:ext cx="9147359" cy="7647058"/>
            <a:chOff x="1909515" y="818431"/>
            <a:chExt cx="9147359" cy="764705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A1B7AAC-C185-4395-B797-3DE52644A8F2}"/>
                </a:ext>
              </a:extLst>
            </p:cNvPr>
            <p:cNvGrpSpPr/>
            <p:nvPr/>
          </p:nvGrpSpPr>
          <p:grpSpPr>
            <a:xfrm>
              <a:off x="1909515" y="818431"/>
              <a:ext cx="9147359" cy="6039569"/>
              <a:chOff x="2044102" y="767372"/>
              <a:chExt cx="9147359" cy="6039569"/>
            </a:xfrm>
          </p:grpSpPr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498C650-EF39-4C53-9DB8-42D5F549A3F5}"/>
                  </a:ext>
                </a:extLst>
              </p:cNvPr>
              <p:cNvSpPr txBox="1"/>
              <p:nvPr/>
            </p:nvSpPr>
            <p:spPr>
              <a:xfrm>
                <a:off x="7604671" y="6160610"/>
                <a:ext cx="35867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Stainless </a:t>
                </a:r>
                <a:r>
                  <a:rPr lang="fr-FR" dirty="0" err="1"/>
                  <a:t>steel</a:t>
                </a:r>
                <a:r>
                  <a:rPr lang="fr-FR" dirty="0"/>
                  <a:t> </a:t>
                </a:r>
              </a:p>
              <a:p>
                <a:r>
                  <a:rPr lang="fr-FR" dirty="0" err="1"/>
                  <a:t>penetration</a:t>
                </a:r>
                <a:r>
                  <a:rPr lang="fr-FR" dirty="0"/>
                  <a:t> </a:t>
                </a:r>
                <a:r>
                  <a:rPr lang="fr-FR" dirty="0" err="1"/>
                  <a:t>knife</a:t>
                </a:r>
                <a:endParaRPr lang="fr-FR" dirty="0"/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AEAE66-73AB-41FA-BDB8-6552CC200ECE}"/>
                  </a:ext>
                </a:extLst>
              </p:cNvPr>
              <p:cNvGrpSpPr/>
              <p:nvPr/>
            </p:nvGrpSpPr>
            <p:grpSpPr>
              <a:xfrm>
                <a:off x="2044102" y="767372"/>
                <a:ext cx="9100977" cy="5971358"/>
                <a:chOff x="2044102" y="767372"/>
                <a:chExt cx="9100977" cy="5971358"/>
              </a:xfrm>
            </p:grpSpPr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56EA07EA-E5C4-47F3-A017-A9F4C0945E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57837" y="767372"/>
                  <a:ext cx="1944716" cy="563217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67B55D7F-9D5D-4F26-8707-F07C042CAEBA}"/>
                    </a:ext>
                  </a:extLst>
                </p:cNvPr>
                <p:cNvSpPr txBox="1"/>
                <p:nvPr/>
              </p:nvSpPr>
              <p:spPr>
                <a:xfrm>
                  <a:off x="7533367" y="3608446"/>
                  <a:ext cx="23390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err="1"/>
                    <a:t>Motor</a:t>
                  </a:r>
                  <a:r>
                    <a:rPr lang="fr-FR" dirty="0"/>
                    <a:t> </a:t>
                  </a:r>
                </a:p>
              </p:txBody>
            </p:sp>
            <p:cxnSp>
              <p:nvCxnSpPr>
                <p:cNvPr id="15" name="Connecteur droit avec flèche 14">
                  <a:extLst>
                    <a:ext uri="{FF2B5EF4-FFF2-40B4-BE49-F238E27FC236}">
                      <a16:creationId xmlns:a16="http://schemas.microsoft.com/office/drawing/2014/main" id="{67761452-080F-471F-8A8E-ACDD415421F4}"/>
                    </a:ext>
                  </a:extLst>
                </p:cNvPr>
                <p:cNvCxnSpPr>
                  <a:cxnSpLocks/>
                  <a:stCxn id="12" idx="1"/>
                </p:cNvCxnSpPr>
                <p:nvPr/>
              </p:nvCxnSpPr>
              <p:spPr>
                <a:xfrm flipH="1">
                  <a:off x="5777948" y="3793112"/>
                  <a:ext cx="175541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B4A91DD0-C616-4924-A1B6-31A40E0CA408}"/>
                    </a:ext>
                  </a:extLst>
                </p:cNvPr>
                <p:cNvSpPr txBox="1"/>
                <p:nvPr/>
              </p:nvSpPr>
              <p:spPr>
                <a:xfrm>
                  <a:off x="7477781" y="3020633"/>
                  <a:ext cx="16208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Moto-</a:t>
                  </a:r>
                  <a:r>
                    <a:rPr lang="fr-FR" dirty="0" err="1"/>
                    <a:t>reducer</a:t>
                  </a:r>
                  <a:endParaRPr lang="fr-FR" dirty="0"/>
                </a:p>
              </p:txBody>
            </p:sp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7113D974-D4F0-4125-82FD-6A168ACC9F27}"/>
                    </a:ext>
                  </a:extLst>
                </p:cNvPr>
                <p:cNvCxnSpPr>
                  <a:cxnSpLocks/>
                  <a:stCxn id="16" idx="1"/>
                </p:cNvCxnSpPr>
                <p:nvPr/>
              </p:nvCxnSpPr>
              <p:spPr>
                <a:xfrm flipH="1">
                  <a:off x="5730195" y="3205299"/>
                  <a:ext cx="1747586" cy="18672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avec flèche 19">
                  <a:extLst>
                    <a:ext uri="{FF2B5EF4-FFF2-40B4-BE49-F238E27FC236}">
                      <a16:creationId xmlns:a16="http://schemas.microsoft.com/office/drawing/2014/main" id="{BF421FFC-7939-43DE-9473-CCFBD622A14B}"/>
                    </a:ext>
                  </a:extLst>
                </p:cNvPr>
                <p:cNvCxnSpPr>
                  <a:cxnSpLocks/>
                  <a:stCxn id="21" idx="1"/>
                </p:cNvCxnSpPr>
                <p:nvPr/>
              </p:nvCxnSpPr>
              <p:spPr>
                <a:xfrm flipH="1" flipV="1">
                  <a:off x="5777948" y="4240697"/>
                  <a:ext cx="1649896" cy="17163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23A24C35-CE78-488D-A17D-F3F75C9D79F5}"/>
                    </a:ext>
                  </a:extLst>
                </p:cNvPr>
                <p:cNvSpPr txBox="1"/>
                <p:nvPr/>
              </p:nvSpPr>
              <p:spPr>
                <a:xfrm>
                  <a:off x="7427844" y="4089161"/>
                  <a:ext cx="33130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Waterproof </a:t>
                  </a:r>
                  <a:r>
                    <a:rPr lang="fr-FR" dirty="0" err="1"/>
                    <a:t>motor</a:t>
                  </a:r>
                  <a:endParaRPr lang="fr-FR" dirty="0"/>
                </a:p>
                <a:p>
                  <a:r>
                    <a:rPr lang="fr-FR" dirty="0"/>
                    <a:t> enclosure</a:t>
                  </a: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3F9DD47C-C8CA-4252-A352-D12DB65B64B3}"/>
                    </a:ext>
                  </a:extLst>
                </p:cNvPr>
                <p:cNvSpPr txBox="1"/>
                <p:nvPr/>
              </p:nvSpPr>
              <p:spPr>
                <a:xfrm>
                  <a:off x="7424530" y="2437146"/>
                  <a:ext cx="23920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Waterproof </a:t>
                  </a:r>
                  <a:r>
                    <a:rPr lang="fr-FR" dirty="0" err="1"/>
                    <a:t>bellow</a:t>
                  </a:r>
                  <a:endParaRPr lang="fr-FR" dirty="0"/>
                </a:p>
              </p:txBody>
            </p:sp>
            <p:cxnSp>
              <p:nvCxnSpPr>
                <p:cNvPr id="26" name="Connecteur droit avec flèche 25">
                  <a:extLst>
                    <a:ext uri="{FF2B5EF4-FFF2-40B4-BE49-F238E27FC236}">
                      <a16:creationId xmlns:a16="http://schemas.microsoft.com/office/drawing/2014/main" id="{5310D821-DAFD-4CFA-BBF1-E8DCB1C4F865}"/>
                    </a:ext>
                  </a:extLst>
                </p:cNvPr>
                <p:cNvCxnSpPr>
                  <a:stCxn id="24" idx="1"/>
                </p:cNvCxnSpPr>
                <p:nvPr/>
              </p:nvCxnSpPr>
              <p:spPr>
                <a:xfrm flipH="1">
                  <a:off x="5863756" y="2621812"/>
                  <a:ext cx="1560774" cy="30691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D09048A3-E3FB-4A83-AD1A-F7953B085987}"/>
                    </a:ext>
                  </a:extLst>
                </p:cNvPr>
                <p:cNvSpPr txBox="1"/>
                <p:nvPr/>
              </p:nvSpPr>
              <p:spPr>
                <a:xfrm>
                  <a:off x="2044102" y="2506411"/>
                  <a:ext cx="18784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Guide </a:t>
                  </a:r>
                  <a:r>
                    <a:rPr lang="fr-FR" dirty="0" err="1"/>
                    <a:t>rods</a:t>
                  </a:r>
                  <a:r>
                    <a:rPr lang="fr-FR" dirty="0"/>
                    <a:t> (x3)</a:t>
                  </a:r>
                </a:p>
              </p:txBody>
            </p:sp>
            <p:cxnSp>
              <p:nvCxnSpPr>
                <p:cNvPr id="29" name="Connecteur droit avec flèche 28">
                  <a:extLst>
                    <a:ext uri="{FF2B5EF4-FFF2-40B4-BE49-F238E27FC236}">
                      <a16:creationId xmlns:a16="http://schemas.microsoft.com/office/drawing/2014/main" id="{02BC6EB3-99B5-42AA-A80A-BDC0A888036F}"/>
                    </a:ext>
                  </a:extLst>
                </p:cNvPr>
                <p:cNvCxnSpPr>
                  <a:cxnSpLocks/>
                  <a:stCxn id="27" idx="3"/>
                </p:cNvCxnSpPr>
                <p:nvPr/>
              </p:nvCxnSpPr>
              <p:spPr>
                <a:xfrm>
                  <a:off x="3922552" y="2691077"/>
                  <a:ext cx="1215913" cy="23412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7AB43701-39A0-465B-B655-5781AD652244}"/>
                    </a:ext>
                  </a:extLst>
                </p:cNvPr>
                <p:cNvSpPr txBox="1"/>
                <p:nvPr/>
              </p:nvSpPr>
              <p:spPr>
                <a:xfrm>
                  <a:off x="2546708" y="3847276"/>
                  <a:ext cx="18708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err="1"/>
                    <a:t>Motorization</a:t>
                  </a:r>
                  <a:r>
                    <a:rPr lang="fr-FR" dirty="0"/>
                    <a:t> </a:t>
                  </a:r>
                </a:p>
                <a:p>
                  <a:r>
                    <a:rPr lang="fr-FR" dirty="0"/>
                    <a:t>support </a:t>
                  </a:r>
                  <a:r>
                    <a:rPr lang="fr-FR" dirty="0" err="1"/>
                    <a:t>tripod</a:t>
                  </a:r>
                  <a:endParaRPr lang="fr-FR" dirty="0"/>
                </a:p>
              </p:txBody>
            </p:sp>
            <p:cxnSp>
              <p:nvCxnSpPr>
                <p:cNvPr id="32" name="Connecteur droit avec flèche 31">
                  <a:extLst>
                    <a:ext uri="{FF2B5EF4-FFF2-40B4-BE49-F238E27FC236}">
                      <a16:creationId xmlns:a16="http://schemas.microsoft.com/office/drawing/2014/main" id="{F81DE06F-75F7-403F-A31C-2CB582E383D9}"/>
                    </a:ext>
                  </a:extLst>
                </p:cNvPr>
                <p:cNvCxnSpPr/>
                <p:nvPr/>
              </p:nvCxnSpPr>
              <p:spPr>
                <a:xfrm flipV="1">
                  <a:off x="4096422" y="3727412"/>
                  <a:ext cx="906274" cy="4346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0E660938-EA58-49CC-8589-D6E9A1A93F82}"/>
                    </a:ext>
                  </a:extLst>
                </p:cNvPr>
                <p:cNvCxnSpPr/>
                <p:nvPr/>
              </p:nvCxnSpPr>
              <p:spPr>
                <a:xfrm flipH="1">
                  <a:off x="6374296" y="5075584"/>
                  <a:ext cx="1186069" cy="1846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22A28A23-A89D-4832-81BB-76FB83C2FDEC}"/>
                    </a:ext>
                  </a:extLst>
                </p:cNvPr>
                <p:cNvSpPr txBox="1"/>
                <p:nvPr/>
              </p:nvSpPr>
              <p:spPr>
                <a:xfrm>
                  <a:off x="7553739" y="4850296"/>
                  <a:ext cx="33130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Stainless </a:t>
                  </a:r>
                  <a:r>
                    <a:rPr lang="fr-FR" dirty="0" err="1"/>
                    <a:t>steel</a:t>
                  </a:r>
                  <a:r>
                    <a:rPr lang="fr-FR" dirty="0"/>
                    <a:t> </a:t>
                  </a:r>
                </a:p>
                <a:p>
                  <a:r>
                    <a:rPr lang="fr-FR" dirty="0"/>
                    <a:t>support casing</a:t>
                  </a: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7E78B9FA-CBAE-4F00-8408-402FCE92B11A}"/>
                    </a:ext>
                  </a:extLst>
                </p:cNvPr>
                <p:cNvSpPr txBox="1"/>
                <p:nvPr/>
              </p:nvSpPr>
              <p:spPr>
                <a:xfrm>
                  <a:off x="7564915" y="5508009"/>
                  <a:ext cx="23188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Plexiglas </a:t>
                  </a:r>
                  <a:r>
                    <a:rPr lang="fr-FR" dirty="0" err="1"/>
                    <a:t>chamber</a:t>
                  </a:r>
                  <a:endParaRPr lang="fr-FR" dirty="0"/>
                </a:p>
              </p:txBody>
            </p:sp>
            <p:cxnSp>
              <p:nvCxnSpPr>
                <p:cNvPr id="38" name="Connecteur droit avec flèche 37">
                  <a:extLst>
                    <a:ext uri="{FF2B5EF4-FFF2-40B4-BE49-F238E27FC236}">
                      <a16:creationId xmlns:a16="http://schemas.microsoft.com/office/drawing/2014/main" id="{9414F900-9FE7-4107-A236-918767AAED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39949" y="5692675"/>
                  <a:ext cx="106472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avec flèche 41">
                  <a:extLst>
                    <a:ext uri="{FF2B5EF4-FFF2-40B4-BE49-F238E27FC236}">
                      <a16:creationId xmlns:a16="http://schemas.microsoft.com/office/drawing/2014/main" id="{0DA9FDBD-C603-436D-AC42-1BE01CFDC3EB}"/>
                    </a:ext>
                  </a:extLst>
                </p:cNvPr>
                <p:cNvCxnSpPr>
                  <a:cxnSpLocks/>
                  <a:stCxn id="40" idx="1"/>
                </p:cNvCxnSpPr>
                <p:nvPr/>
              </p:nvCxnSpPr>
              <p:spPr>
                <a:xfrm flipH="1" flipV="1">
                  <a:off x="6411975" y="6240124"/>
                  <a:ext cx="1192696" cy="24365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A8896B05-A660-409C-A5AF-5352772E1A3E}"/>
                    </a:ext>
                  </a:extLst>
                </p:cNvPr>
                <p:cNvSpPr txBox="1"/>
                <p:nvPr/>
              </p:nvSpPr>
              <p:spPr>
                <a:xfrm>
                  <a:off x="7424530" y="1901687"/>
                  <a:ext cx="2746513" cy="367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Worm </a:t>
                  </a:r>
                  <a:r>
                    <a:rPr lang="fr-FR" dirty="0" err="1"/>
                    <a:t>screw</a:t>
                  </a:r>
                  <a:endParaRPr lang="fr-FR" dirty="0"/>
                </a:p>
              </p:txBody>
            </p:sp>
            <p:cxnSp>
              <p:nvCxnSpPr>
                <p:cNvPr id="45" name="Connecteur droit avec flèche 44">
                  <a:extLst>
                    <a:ext uri="{FF2B5EF4-FFF2-40B4-BE49-F238E27FC236}">
                      <a16:creationId xmlns:a16="http://schemas.microsoft.com/office/drawing/2014/main" id="{D64F85F1-7F53-48E6-9994-32345B0CB32D}"/>
                    </a:ext>
                  </a:extLst>
                </p:cNvPr>
                <p:cNvCxnSpPr>
                  <a:cxnSpLocks/>
                  <a:stCxn id="43" idx="1"/>
                </p:cNvCxnSpPr>
                <p:nvPr/>
              </p:nvCxnSpPr>
              <p:spPr>
                <a:xfrm flipH="1">
                  <a:off x="5777948" y="2085458"/>
                  <a:ext cx="1646582" cy="43913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53D1D538-198B-4481-9F8F-CEE66E33CA1C}"/>
                    </a:ext>
                  </a:extLst>
                </p:cNvPr>
                <p:cNvSpPr txBox="1"/>
                <p:nvPr/>
              </p:nvSpPr>
              <p:spPr>
                <a:xfrm>
                  <a:off x="7487479" y="1430546"/>
                  <a:ext cx="3657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Limit </a:t>
                  </a:r>
                  <a:r>
                    <a:rPr lang="fr-FR" dirty="0" err="1"/>
                    <a:t>sensors</a:t>
                  </a:r>
                  <a:endParaRPr lang="fr-FR" dirty="0"/>
                </a:p>
              </p:txBody>
            </p:sp>
            <p:cxnSp>
              <p:nvCxnSpPr>
                <p:cNvPr id="48" name="Connecteur droit avec flèche 47">
                  <a:extLst>
                    <a:ext uri="{FF2B5EF4-FFF2-40B4-BE49-F238E27FC236}">
                      <a16:creationId xmlns:a16="http://schemas.microsoft.com/office/drawing/2014/main" id="{68F979B6-29D8-4A3C-8088-7EA01E678538}"/>
                    </a:ext>
                  </a:extLst>
                </p:cNvPr>
                <p:cNvCxnSpPr>
                  <a:cxnSpLocks/>
                  <a:stCxn id="46" idx="1"/>
                </p:cNvCxnSpPr>
                <p:nvPr/>
              </p:nvCxnSpPr>
              <p:spPr>
                <a:xfrm flipH="1">
                  <a:off x="5863756" y="1615212"/>
                  <a:ext cx="1623723" cy="55331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>
                  <a:extLst>
                    <a:ext uri="{FF2B5EF4-FFF2-40B4-BE49-F238E27FC236}">
                      <a16:creationId xmlns:a16="http://schemas.microsoft.com/office/drawing/2014/main" id="{F0984898-5247-4603-8706-4425EF30E680}"/>
                    </a:ext>
                  </a:extLst>
                </p:cNvPr>
                <p:cNvCxnSpPr>
                  <a:cxnSpLocks/>
                  <a:stCxn id="46" idx="1"/>
                </p:cNvCxnSpPr>
                <p:nvPr/>
              </p:nvCxnSpPr>
              <p:spPr>
                <a:xfrm flipH="1" flipV="1">
                  <a:off x="5730195" y="1244449"/>
                  <a:ext cx="1757284" cy="37076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A8221675-ED5E-4471-806D-7FC6E1E96480}"/>
                    </a:ext>
                  </a:extLst>
                </p:cNvPr>
                <p:cNvSpPr txBox="1"/>
                <p:nvPr/>
              </p:nvSpPr>
              <p:spPr>
                <a:xfrm>
                  <a:off x="2044102" y="1638525"/>
                  <a:ext cx="213411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altLang="fr-FR" dirty="0" err="1">
                      <a:latin typeface="Arial Unicode MS"/>
                    </a:rPr>
                    <a:t>Watertight</a:t>
                  </a:r>
                  <a:r>
                    <a:rPr lang="fr-FR" altLang="fr-FR" dirty="0">
                      <a:latin typeface="Arial Unicode MS"/>
                    </a:rPr>
                    <a:t> </a:t>
                  </a:r>
                  <a:r>
                    <a:rPr lang="fr-FR" altLang="fr-FR" dirty="0" err="1">
                      <a:latin typeface="Arial Unicode MS"/>
                    </a:rPr>
                    <a:t>worm</a:t>
                  </a:r>
                  <a:r>
                    <a:rPr lang="fr-FR" altLang="fr-FR" dirty="0">
                      <a:latin typeface="Arial Unicode MS"/>
                    </a:rPr>
                    <a:t> </a:t>
                  </a:r>
                </a:p>
                <a:p>
                  <a:r>
                    <a:rPr lang="fr-FR" altLang="fr-FR" dirty="0" err="1">
                      <a:latin typeface="Arial Unicode MS"/>
                    </a:rPr>
                    <a:t>screw</a:t>
                  </a:r>
                  <a:r>
                    <a:rPr lang="fr-FR" altLang="fr-FR" dirty="0">
                      <a:latin typeface="Arial Unicode MS"/>
                    </a:rPr>
                    <a:t> casing</a:t>
                  </a:r>
                  <a:endParaRPr lang="fr-FR" altLang="fr-FR" sz="4000" dirty="0">
                    <a:latin typeface="Arial" panose="020B0604020202020204" pitchFamily="34" charset="0"/>
                  </a:endParaRPr>
                </a:p>
                <a:p>
                  <a:endParaRPr lang="fr-FR" b="1" dirty="0"/>
                </a:p>
              </p:txBody>
            </p:sp>
            <p:cxnSp>
              <p:nvCxnSpPr>
                <p:cNvPr id="53" name="Connecteur droit avec flèche 52">
                  <a:extLst>
                    <a:ext uri="{FF2B5EF4-FFF2-40B4-BE49-F238E27FC236}">
                      <a16:creationId xmlns:a16="http://schemas.microsoft.com/office/drawing/2014/main" id="{B0AD7E69-2F0A-45F5-9AEA-44C687895542}"/>
                    </a:ext>
                  </a:extLst>
                </p:cNvPr>
                <p:cNvCxnSpPr/>
                <p:nvPr/>
              </p:nvCxnSpPr>
              <p:spPr>
                <a:xfrm flipV="1">
                  <a:off x="4032546" y="1680951"/>
                  <a:ext cx="1478702" cy="2773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avec flèche 55">
                  <a:extLst>
                    <a:ext uri="{FF2B5EF4-FFF2-40B4-BE49-F238E27FC236}">
                      <a16:creationId xmlns:a16="http://schemas.microsoft.com/office/drawing/2014/main" id="{B88B4C67-1E8A-43EA-A1DE-F3BB27E32D8E}"/>
                    </a:ext>
                  </a:extLst>
                </p:cNvPr>
                <p:cNvCxnSpPr/>
                <p:nvPr/>
              </p:nvCxnSpPr>
              <p:spPr>
                <a:xfrm>
                  <a:off x="4994699" y="6639339"/>
                  <a:ext cx="1470991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F82C8B6B-DECF-4940-8AC1-BC9FDA8125D2}"/>
                    </a:ext>
                  </a:extLst>
                </p:cNvPr>
                <p:cNvCxnSpPr/>
                <p:nvPr/>
              </p:nvCxnSpPr>
              <p:spPr>
                <a:xfrm>
                  <a:off x="5002696" y="6056243"/>
                  <a:ext cx="0" cy="66260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B854292A-ECCC-4D11-A37C-2C65569F9E3B}"/>
                    </a:ext>
                  </a:extLst>
                </p:cNvPr>
                <p:cNvCxnSpPr/>
                <p:nvPr/>
              </p:nvCxnSpPr>
              <p:spPr>
                <a:xfrm>
                  <a:off x="6465690" y="6122504"/>
                  <a:ext cx="0" cy="6162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AE3FB7C7-79FB-43F0-B57B-A234994E48C1}"/>
                    </a:ext>
                  </a:extLst>
                </p:cNvPr>
                <p:cNvSpPr txBox="1"/>
                <p:nvPr/>
              </p:nvSpPr>
              <p:spPr>
                <a:xfrm>
                  <a:off x="2635046" y="6275861"/>
                  <a:ext cx="367696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		             273 mm</a:t>
                  </a:r>
                </a:p>
              </p:txBody>
            </p: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20FE5508-8775-49CA-A79D-6DA458309448}"/>
                    </a:ext>
                  </a:extLst>
                </p:cNvPr>
                <p:cNvCxnSpPr/>
                <p:nvPr/>
              </p:nvCxnSpPr>
              <p:spPr>
                <a:xfrm flipH="1">
                  <a:off x="3975652" y="6175513"/>
                  <a:ext cx="93427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>
                  <a:extLst>
                    <a:ext uri="{FF2B5EF4-FFF2-40B4-BE49-F238E27FC236}">
                      <a16:creationId xmlns:a16="http://schemas.microsoft.com/office/drawing/2014/main" id="{1BE65BAB-9404-47BB-B17B-294C7419E850}"/>
                    </a:ext>
                  </a:extLst>
                </p:cNvPr>
                <p:cNvCxnSpPr/>
                <p:nvPr/>
              </p:nvCxnSpPr>
              <p:spPr>
                <a:xfrm flipH="1">
                  <a:off x="4032546" y="4644887"/>
                  <a:ext cx="96215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avec flèche 68">
                  <a:extLst>
                    <a:ext uri="{FF2B5EF4-FFF2-40B4-BE49-F238E27FC236}">
                      <a16:creationId xmlns:a16="http://schemas.microsoft.com/office/drawing/2014/main" id="{5545071A-78ED-47D1-AE17-042A4C52F5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56845" y="4655999"/>
                  <a:ext cx="0" cy="1519514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D05A1CCF-34BB-4B6D-B2EB-7AE7D4116E59}"/>
                </a:ext>
              </a:extLst>
            </p:cNvPr>
            <p:cNvSpPr txBox="1"/>
            <p:nvPr/>
          </p:nvSpPr>
          <p:spPr>
            <a:xfrm rot="16200000">
              <a:off x="1832620" y="6202881"/>
              <a:ext cx="4155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		            285 mm</a:t>
              </a:r>
            </a:p>
          </p:txBody>
        </p:sp>
      </p:grpSp>
      <p:sp>
        <p:nvSpPr>
          <p:cNvPr id="41" name="Rectangle 10">
            <a:extLst>
              <a:ext uri="{FF2B5EF4-FFF2-40B4-BE49-F238E27FC236}">
                <a16:creationId xmlns:a16="http://schemas.microsoft.com/office/drawing/2014/main" id="{BE914933-A525-4F0F-9FAA-90923EED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303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alt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CBENMOTAU : Cloche </a:t>
            </a:r>
            <a:r>
              <a:rPr lang="fr-FR" altLang="fr-FR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BENthique</a:t>
            </a:r>
            <a:r>
              <a:rPr lang="fr-FR" alt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MOTorisée</a:t>
            </a:r>
            <a:r>
              <a:rPr lang="fr-FR" alt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AUtonome</a:t>
            </a:r>
            <a:r>
              <a:rPr lang="fr-FR" alt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FEC4C00A-A339-4491-8A75-E28D464B64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r="4101" b="9930"/>
          <a:stretch/>
        </p:blipFill>
        <p:spPr>
          <a:xfrm rot="5400000">
            <a:off x="6971091" y="2173765"/>
            <a:ext cx="5457651" cy="3204162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1BEF17D1-3851-4101-B364-C10C08592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1625" y="-29931"/>
            <a:ext cx="730375" cy="724976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C1337EDE-A990-4CA3-BA15-2CA97BE7C874}"/>
              </a:ext>
            </a:extLst>
          </p:cNvPr>
          <p:cNvSpPr txBox="1"/>
          <p:nvPr/>
        </p:nvSpPr>
        <p:spPr>
          <a:xfrm>
            <a:off x="2059728" y="6858000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0B648A56-F8F7-4D12-917A-E05DE77D554D}"/>
              </a:ext>
            </a:extLst>
          </p:cNvPr>
          <p:cNvCxnSpPr>
            <a:cxnSpLocks/>
          </p:cNvCxnSpPr>
          <p:nvPr/>
        </p:nvCxnSpPr>
        <p:spPr>
          <a:xfrm>
            <a:off x="265006" y="177421"/>
            <a:ext cx="0" cy="533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D77BDB37-021E-4984-8455-C1B3D833B2C6}"/>
              </a:ext>
            </a:extLst>
          </p:cNvPr>
          <p:cNvCxnSpPr>
            <a:cxnSpLocks/>
          </p:cNvCxnSpPr>
          <p:nvPr/>
        </p:nvCxnSpPr>
        <p:spPr>
          <a:xfrm>
            <a:off x="148285" y="642948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:a16="http://schemas.microsoft.com/office/drawing/2014/main" id="{DA4CB09D-1261-4EA2-A81B-B7B9EC763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53" y="0"/>
            <a:ext cx="1411975" cy="989937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8B51F26A-BA77-49E8-9D1B-4FAA06F94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4689" y="-1"/>
            <a:ext cx="997311" cy="9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04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8EE7730-F594-4C45-BD3A-9B4C5C332BE7}"/>
              </a:ext>
            </a:extLst>
          </p:cNvPr>
          <p:cNvSpPr/>
          <p:nvPr/>
        </p:nvSpPr>
        <p:spPr>
          <a:xfrm>
            <a:off x="152400" y="3776133"/>
            <a:ext cx="7636933" cy="30818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A4E010-0433-4ABB-BCFD-6BB8D9365FA2}"/>
              </a:ext>
            </a:extLst>
          </p:cNvPr>
          <p:cNvSpPr/>
          <p:nvPr/>
        </p:nvSpPr>
        <p:spPr>
          <a:xfrm>
            <a:off x="135466" y="702735"/>
            <a:ext cx="7654265" cy="325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AC5987E-48DE-446E-B8EA-79D77AFC0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351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alt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CBENMOTAU : 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Cloche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BENthique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MOTorisée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AUtonome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AA7BFE-7FF2-4521-A8C4-E022C9543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8604" y="4780773"/>
            <a:ext cx="2076572" cy="15574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611668-2482-43F5-9FC6-927C410C5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41" y="4660332"/>
            <a:ext cx="2400000" cy="180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E8BF39-9D3F-4434-9E5A-A96DCC16C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80" y="4639733"/>
            <a:ext cx="2815925" cy="151045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5D6F3E3-8342-44BA-BFD7-D0BEE3A4B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9" y="4025384"/>
            <a:ext cx="2812044" cy="21090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836E96B-929D-47CD-BAC5-D4A507AA0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3194" y="3866166"/>
            <a:ext cx="2400000" cy="1800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5EA830A-4567-476D-ADFA-DEE105001DA7}"/>
              </a:ext>
            </a:extLst>
          </p:cNvPr>
          <p:cNvSpPr txBox="1"/>
          <p:nvPr/>
        </p:nvSpPr>
        <p:spPr>
          <a:xfrm>
            <a:off x="2059728" y="6654737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D9E3C08-D51C-4277-A44D-65CBA0610AFB}"/>
              </a:ext>
            </a:extLst>
          </p:cNvPr>
          <p:cNvCxnSpPr>
            <a:cxnSpLocks/>
          </p:cNvCxnSpPr>
          <p:nvPr/>
        </p:nvCxnSpPr>
        <p:spPr>
          <a:xfrm>
            <a:off x="251398" y="206733"/>
            <a:ext cx="0" cy="34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6B175A8-BA50-4DCD-9746-1CB2696A85DD}"/>
              </a:ext>
            </a:extLst>
          </p:cNvPr>
          <p:cNvCxnSpPr>
            <a:cxnSpLocks/>
          </p:cNvCxnSpPr>
          <p:nvPr/>
        </p:nvCxnSpPr>
        <p:spPr>
          <a:xfrm>
            <a:off x="107382" y="497906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45448477-D63B-452C-AECF-0E8779099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75" y="3462866"/>
            <a:ext cx="924305" cy="64803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66F32B3-9554-4E6C-9511-1E4F2832D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0341" y="3462865"/>
            <a:ext cx="652859" cy="648032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02AA8EF-C4D1-4070-A5FD-F43075255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5147" y="1593996"/>
            <a:ext cx="2400000" cy="1953523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6E8FED-2AD3-4428-805D-26817E80BC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" y="1419863"/>
            <a:ext cx="3386106" cy="23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E37274-AB98-47CC-ADF7-EC1AA42E5446}"/>
              </a:ext>
            </a:extLst>
          </p:cNvPr>
          <p:cNvSpPr txBox="1"/>
          <p:nvPr/>
        </p:nvSpPr>
        <p:spPr>
          <a:xfrm>
            <a:off x="279401" y="778935"/>
            <a:ext cx="743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Développement des cartes de pilotage moteur, vanne, capteurs fin de course et dimensionnement bloc alimentation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E0694C8-F2B7-4A3F-AF99-8B6C054A9014}"/>
              </a:ext>
            </a:extLst>
          </p:cNvPr>
          <p:cNvSpPr txBox="1"/>
          <p:nvPr/>
        </p:nvSpPr>
        <p:spPr>
          <a:xfrm>
            <a:off x="160866" y="3911599"/>
            <a:ext cx="60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Montage, mise au point (atelier LAB) et tests (station marine)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5B073E-9108-4DF5-9B66-8C9AF0AF3D6B}"/>
              </a:ext>
            </a:extLst>
          </p:cNvPr>
          <p:cNvSpPr txBox="1"/>
          <p:nvPr/>
        </p:nvSpPr>
        <p:spPr>
          <a:xfrm>
            <a:off x="6121401" y="3934135"/>
            <a:ext cx="174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Coulage vannes dans résine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6C78E68-2273-4112-940F-F2C9DDBC3113}"/>
              </a:ext>
            </a:extLst>
          </p:cNvPr>
          <p:cNvCxnSpPr/>
          <p:nvPr/>
        </p:nvCxnSpPr>
        <p:spPr>
          <a:xfrm>
            <a:off x="6002867" y="4013200"/>
            <a:ext cx="0" cy="284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03ED345-478B-4B42-A3B5-31078A2A8F44}"/>
              </a:ext>
            </a:extLst>
          </p:cNvPr>
          <p:cNvGrpSpPr/>
          <p:nvPr/>
        </p:nvGrpSpPr>
        <p:grpSpPr>
          <a:xfrm>
            <a:off x="0" y="635001"/>
            <a:ext cx="9211734" cy="6417733"/>
            <a:chOff x="-135467" y="618067"/>
            <a:chExt cx="9211734" cy="64177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6A7BBE-C760-4339-AE42-E208A2088C3F}"/>
                </a:ext>
              </a:extLst>
            </p:cNvPr>
            <p:cNvSpPr/>
            <p:nvPr/>
          </p:nvSpPr>
          <p:spPr>
            <a:xfrm>
              <a:off x="-135467" y="618067"/>
              <a:ext cx="9211734" cy="641773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BC576C6-5457-434A-93FC-891C2EDE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352" y="665479"/>
              <a:ext cx="4169447" cy="463735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136173A-DC16-4E66-8569-D36C295DA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45647" y="677333"/>
              <a:ext cx="4712086" cy="6248400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9EF2421-DA63-4FFD-A894-5EEFD7474F55}"/>
              </a:ext>
            </a:extLst>
          </p:cNvPr>
          <p:cNvSpPr/>
          <p:nvPr/>
        </p:nvSpPr>
        <p:spPr>
          <a:xfrm>
            <a:off x="67732" y="584200"/>
            <a:ext cx="9042399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A418915-685F-4842-95F6-582AE4F1A1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1821" y="760716"/>
            <a:ext cx="6808846" cy="5983531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FE40373B-EED9-42E3-A73C-2F7B46DF9217}"/>
              </a:ext>
            </a:extLst>
          </p:cNvPr>
          <p:cNvGrpSpPr/>
          <p:nvPr/>
        </p:nvGrpSpPr>
        <p:grpSpPr>
          <a:xfrm>
            <a:off x="0" y="601133"/>
            <a:ext cx="10515600" cy="6358467"/>
            <a:chOff x="8178800" y="-2861733"/>
            <a:chExt cx="10515600" cy="635846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97EB25-409A-409E-9E44-48AB26265AB0}"/>
                </a:ext>
              </a:extLst>
            </p:cNvPr>
            <p:cNvSpPr/>
            <p:nvPr/>
          </p:nvSpPr>
          <p:spPr>
            <a:xfrm>
              <a:off x="8178800" y="-2861733"/>
              <a:ext cx="10515600" cy="635846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A07FEE5-AE55-4DD2-9705-FFAFA0368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579474" y="-1529292"/>
              <a:ext cx="5511800" cy="413385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9F7E01-7353-4E56-BACD-D5F9D5DC4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133" y="-1906221"/>
              <a:ext cx="5578336" cy="4183753"/>
            </a:xfrm>
            <a:prstGeom prst="rect">
              <a:avLst/>
            </a:prstGeom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26B01BDC-111D-42B4-8CBF-6693D5A7B964}"/>
              </a:ext>
            </a:extLst>
          </p:cNvPr>
          <p:cNvSpPr txBox="1"/>
          <p:nvPr/>
        </p:nvSpPr>
        <p:spPr>
          <a:xfrm>
            <a:off x="355601" y="838199"/>
            <a:ext cx="453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Tests cycles de remplissage et vidage cloche</a:t>
            </a:r>
          </a:p>
        </p:txBody>
      </p:sp>
    </p:spTree>
    <p:extLst>
      <p:ext uri="{BB962C8B-B14F-4D97-AF65-F5344CB8AC3E}">
        <p14:creationId xmlns:p14="http://schemas.microsoft.com/office/powerpoint/2010/main" val="28989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/>
      <p:bldP spid="15" grpId="0"/>
      <p:bldP spid="17" grpId="0"/>
      <p:bldP spid="33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2AC5987E-48DE-446E-B8EA-79D77AFC0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351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alt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CBENMOTAU : 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Cloche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BENthique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MOTorisée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AUtonome</a:t>
            </a:r>
            <a:r>
              <a:rPr lang="fr-FR" altLang="fr-FR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5CCBD1A-BB2E-4DB4-9654-8C334B3C6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1695" y="1204069"/>
            <a:ext cx="2958061" cy="22185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5D6F3E3-8342-44BA-BFD7-D0BEE3A4B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66" y="3610518"/>
            <a:ext cx="3980022" cy="29850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FA1AC16-07DD-4FC0-BBE0-F4BCCF5FB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824689"/>
            <a:ext cx="2510367" cy="318905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5EA830A-4567-476D-ADFA-DEE105001DA7}"/>
              </a:ext>
            </a:extLst>
          </p:cNvPr>
          <p:cNvSpPr txBox="1"/>
          <p:nvPr/>
        </p:nvSpPr>
        <p:spPr>
          <a:xfrm>
            <a:off x="2059728" y="6654737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D9E3C08-D51C-4277-A44D-65CBA0610AFB}"/>
              </a:ext>
            </a:extLst>
          </p:cNvPr>
          <p:cNvCxnSpPr>
            <a:cxnSpLocks/>
          </p:cNvCxnSpPr>
          <p:nvPr/>
        </p:nvCxnSpPr>
        <p:spPr>
          <a:xfrm>
            <a:off x="251398" y="206733"/>
            <a:ext cx="0" cy="34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6B175A8-BA50-4DCD-9746-1CB2696A85DD}"/>
              </a:ext>
            </a:extLst>
          </p:cNvPr>
          <p:cNvCxnSpPr>
            <a:cxnSpLocks/>
          </p:cNvCxnSpPr>
          <p:nvPr/>
        </p:nvCxnSpPr>
        <p:spPr>
          <a:xfrm>
            <a:off x="107382" y="497906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45448477-D63B-452C-AECF-0E8779099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475" y="0"/>
            <a:ext cx="924305" cy="64803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66F32B3-9554-4E6C-9511-1E4F2832D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9141" y="-1"/>
            <a:ext cx="652859" cy="648032"/>
          </a:xfrm>
          <a:prstGeom prst="rect">
            <a:avLst/>
          </a:prstGeom>
        </p:spPr>
      </p:pic>
      <p:pic>
        <p:nvPicPr>
          <p:cNvPr id="19" name="Image14">
            <a:extLst>
              <a:ext uri="{FF2B5EF4-FFF2-40B4-BE49-F238E27FC236}">
                <a16:creationId xmlns:a16="http://schemas.microsoft.com/office/drawing/2014/main" id="{593244A0-7EFA-46CB-8B45-6F5B63F69614}"/>
              </a:ext>
            </a:extLst>
          </p:cNvPr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450667" y="3420534"/>
            <a:ext cx="3731789" cy="2838556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AC71C2-25F7-4095-93B0-6CCA6B0EEAFD}"/>
              </a:ext>
            </a:extLst>
          </p:cNvPr>
          <p:cNvSpPr txBox="1"/>
          <p:nvPr/>
        </p:nvSpPr>
        <p:spPr>
          <a:xfrm>
            <a:off x="186266" y="702733"/>
            <a:ext cx="497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Missions tests de l’instrument en milieu naturel… On adore!!!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5FC5AF-B65D-4E92-9B9C-AC8EEECFC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5" y="1481667"/>
            <a:ext cx="2717566" cy="357293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A13CA39-79BA-47EC-A391-C337CFBF014F}"/>
              </a:ext>
            </a:extLst>
          </p:cNvPr>
          <p:cNvGrpSpPr/>
          <p:nvPr/>
        </p:nvGrpSpPr>
        <p:grpSpPr>
          <a:xfrm>
            <a:off x="1" y="672612"/>
            <a:ext cx="12005896" cy="5987561"/>
            <a:chOff x="0" y="677483"/>
            <a:chExt cx="12268201" cy="618051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2CBAD8D-D0D0-3C3E-27EB-F3038B8CD681}"/>
                </a:ext>
              </a:extLst>
            </p:cNvPr>
            <p:cNvGrpSpPr/>
            <p:nvPr/>
          </p:nvGrpSpPr>
          <p:grpSpPr>
            <a:xfrm>
              <a:off x="0" y="677483"/>
              <a:ext cx="12192000" cy="6180517"/>
              <a:chOff x="0" y="721444"/>
              <a:chExt cx="12192000" cy="6180517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8DEB7187-3B8A-498A-865B-6E9509C576CE}"/>
                  </a:ext>
                </a:extLst>
              </p:cNvPr>
              <p:cNvGrpSpPr/>
              <p:nvPr/>
            </p:nvGrpSpPr>
            <p:grpSpPr>
              <a:xfrm>
                <a:off x="0" y="721444"/>
                <a:ext cx="12051476" cy="6180517"/>
                <a:chOff x="-57816" y="443703"/>
                <a:chExt cx="12192000" cy="643466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B46BBAB-CDAC-486E-B1D2-F0493C896B9B}"/>
                    </a:ext>
                  </a:extLst>
                </p:cNvPr>
                <p:cNvSpPr/>
                <p:nvPr/>
              </p:nvSpPr>
              <p:spPr>
                <a:xfrm>
                  <a:off x="-57816" y="443703"/>
                  <a:ext cx="12192000" cy="643466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8349496E-87C3-460D-96E5-AACB06782B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07990" y="1421861"/>
                  <a:ext cx="9219232" cy="3033058"/>
                </a:xfrm>
                <a:prstGeom prst="rect">
                  <a:avLst/>
                </a:prstGeom>
              </p:spPr>
            </p:pic>
          </p:grp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DEB756A-4CD5-4EB1-8F50-9D8706C62219}"/>
                  </a:ext>
                </a:extLst>
              </p:cNvPr>
              <p:cNvSpPr txBox="1"/>
              <p:nvPr/>
            </p:nvSpPr>
            <p:spPr>
              <a:xfrm>
                <a:off x="110067" y="838200"/>
                <a:ext cx="44026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latin typeface="Comic Sans MS" panose="030F0702030302020204" pitchFamily="66" charset="0"/>
                  </a:rPr>
                  <a:t>Objectif atteint! </a:t>
                </a:r>
              </a:p>
            </p:txBody>
          </p:sp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A9AE27DC-7363-462D-84EC-608C2559F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36667" y="3428065"/>
                <a:ext cx="2455333" cy="3289983"/>
              </a:xfrm>
              <a:prstGeom prst="rect">
                <a:avLst/>
              </a:prstGeom>
            </p:spPr>
          </p:pic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43224C9-368C-40AA-A1A2-6A3770C64397}"/>
                </a:ext>
              </a:extLst>
            </p:cNvPr>
            <p:cNvGrpSpPr/>
            <p:nvPr/>
          </p:nvGrpSpPr>
          <p:grpSpPr>
            <a:xfrm>
              <a:off x="4698370" y="741364"/>
              <a:ext cx="7569831" cy="1466856"/>
              <a:chOff x="4762502" y="729192"/>
              <a:chExt cx="7658098" cy="1527175"/>
            </a:xfrm>
          </p:grpSpPr>
          <p:cxnSp>
            <p:nvCxnSpPr>
              <p:cNvPr id="6" name="Connecteur droit avec flèche 5">
                <a:extLst>
                  <a:ext uri="{FF2B5EF4-FFF2-40B4-BE49-F238E27FC236}">
                    <a16:creationId xmlns:a16="http://schemas.microsoft.com/office/drawing/2014/main" id="{CFF81539-4214-4643-B3CC-0206260872B2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4762502" y="1083135"/>
                <a:ext cx="736068" cy="11605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avec flèche 7">
                <a:extLst>
                  <a:ext uri="{FF2B5EF4-FFF2-40B4-BE49-F238E27FC236}">
                    <a16:creationId xmlns:a16="http://schemas.microsoft.com/office/drawing/2014/main" id="{D97C7866-289E-441A-842A-5595D97B0009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4965700" y="1083135"/>
                <a:ext cx="532870" cy="11732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CA379D65-E179-4D55-A457-BD294D787C9A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>
                <a:off x="5177368" y="1083135"/>
                <a:ext cx="321202" cy="11562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2B92548-8FE9-464D-8097-763E50AD15D7}"/>
                  </a:ext>
                </a:extLst>
              </p:cNvPr>
              <p:cNvSpPr txBox="1"/>
              <p:nvPr/>
            </p:nvSpPr>
            <p:spPr>
              <a:xfrm>
                <a:off x="5498570" y="729192"/>
                <a:ext cx="69220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/>
                  <a:t>Cycles de décroissance oxygène et </a:t>
                </a:r>
              </a:p>
              <a:p>
                <a:r>
                  <a:rPr lang="fr-FR" sz="2000" dirty="0"/>
                  <a:t>remontée niveau initial à l’ouverture cloche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3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63752" y="90642"/>
            <a:ext cx="4114800" cy="329184"/>
          </a:xfrm>
        </p:spPr>
        <p:txBody>
          <a:bodyPr/>
          <a:lstStyle/>
          <a:p>
            <a:r>
              <a:rPr lang="fr-FR" i="1" dirty="0">
                <a:latin typeface="Arial"/>
              </a:rPr>
              <a:t>Présentation CSP OASU</a:t>
            </a:r>
          </a:p>
          <a:p>
            <a:endParaRPr lang="fr-FR" dirty="0">
              <a:latin typeface="Arial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902512" y="419826"/>
            <a:ext cx="0" cy="50405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12313189" cy="868907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1F2123"/>
                </a:solidFill>
                <a:latin typeface="Arial"/>
              </a:rPr>
              <a:t>   </a:t>
            </a:r>
            <a:endParaRPr lang="fr-FR" sz="2200" b="1" dirty="0">
              <a:solidFill>
                <a:srgbClr val="1F2123"/>
              </a:solidFill>
              <a:latin typeface="Arial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7312" y="933587"/>
            <a:ext cx="8229600" cy="4876800"/>
          </a:xfrm>
        </p:spPr>
        <p:txBody>
          <a:bodyPr/>
          <a:lstStyle/>
          <a:p>
            <a:pPr marL="274320" lvl="1" indent="0">
              <a:buNone/>
            </a:pPr>
            <a:r>
              <a:rPr lang="fr-FR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Projet : Préleveur d’eau automatisé </a:t>
            </a:r>
            <a:r>
              <a:rPr lang="fr-FR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(RS : V </a:t>
            </a:r>
            <a:r>
              <a:rPr lang="fr-FR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Ballu</a:t>
            </a:r>
            <a:r>
              <a:rPr lang="fr-FR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, RT : T </a:t>
            </a:r>
            <a:r>
              <a:rPr lang="fr-FR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Coulombier</a:t>
            </a:r>
            <a:r>
              <a:rPr lang="fr-FR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fr-FR" sz="1400" dirty="0">
              <a:latin typeface="Comic Sans MS" panose="030F0702030302020204" pitchFamily="66" charset="0"/>
            </a:endParaRPr>
          </a:p>
          <a:p>
            <a:pPr lvl="1"/>
            <a:r>
              <a:rPr lang="fr-FR" sz="1400" dirty="0">
                <a:latin typeface="Comic Sans MS" panose="030F0702030302020204" pitchFamily="66" charset="0"/>
              </a:rPr>
              <a:t>Collaboration DT INSU Brest</a:t>
            </a:r>
          </a:p>
          <a:p>
            <a:pPr lvl="1"/>
            <a:r>
              <a:rPr lang="fr-FR" sz="1400" dirty="0">
                <a:latin typeface="Comic Sans MS" panose="030F0702030302020204" pitchFamily="66" charset="0"/>
              </a:rPr>
              <a:t>Conception d’un préleveur d’eau embarqué et automatisé : 12 prélèvements possibles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156" y="122830"/>
            <a:ext cx="89696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PAMELI </a:t>
            </a:r>
            <a:r>
              <a:rPr 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(Plateforme Autonome </a:t>
            </a:r>
            <a:r>
              <a:rPr lang="fr-FR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Multicapteurs</a:t>
            </a:r>
            <a:r>
              <a:rPr 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pour l’Exploration du </a:t>
            </a:r>
            <a:r>
              <a:rPr lang="fr-FR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LIttoral</a:t>
            </a:r>
            <a:r>
              <a:rPr lang="fr-F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fr-FR" b="1" dirty="0">
                <a:solidFill>
                  <a:srgbClr val="000000"/>
                </a:solidFill>
                <a:latin typeface="Arial"/>
              </a:rPr>
              <a:t> </a:t>
            </a:r>
            <a:endParaRPr lang="fr-FR" sz="16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" name="Connecteur droit 10"/>
          <p:cNvCxnSpPr>
            <a:cxnSpLocks/>
          </p:cNvCxnSpPr>
          <p:nvPr/>
        </p:nvCxnSpPr>
        <p:spPr>
          <a:xfrm flipH="1">
            <a:off x="502402" y="68520"/>
            <a:ext cx="3212" cy="6809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/>
          </p:cNvCxnSpPr>
          <p:nvPr/>
        </p:nvCxnSpPr>
        <p:spPr>
          <a:xfrm flipV="1">
            <a:off x="392632" y="637849"/>
            <a:ext cx="5564437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06" y="1833348"/>
            <a:ext cx="4008057" cy="280234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556" y="1268403"/>
            <a:ext cx="3283832" cy="27783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212" y="4103306"/>
            <a:ext cx="3364382" cy="272998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6" y="4145583"/>
            <a:ext cx="3696459" cy="27124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36" y="2025070"/>
            <a:ext cx="3709184" cy="23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910B78-321F-4B89-9482-BBD676D327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54" y="0"/>
            <a:ext cx="1243817" cy="8720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B1CA506-154F-4E64-A096-02474F19B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3463" y="-1"/>
            <a:ext cx="878538" cy="8720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8FCD1E-3996-4653-91EC-922C84F23D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57" y="4062484"/>
            <a:ext cx="3261811" cy="24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4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b="6836"/>
          <a:stretch/>
        </p:blipFill>
        <p:spPr>
          <a:xfrm>
            <a:off x="2258645" y="1872719"/>
            <a:ext cx="9044637" cy="4876335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12192000" cy="97085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    </a:t>
            </a:r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Projet COAST HF et COCORIco2 – Bouée ferret</a:t>
            </a:r>
            <a:endParaRPr lang="fr-FR" sz="2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52256" y="275916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55865" y="706977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241" y="4208432"/>
            <a:ext cx="2232248" cy="2609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2A4A2A-40E5-4548-9FF4-AF6F02C6858A}"/>
              </a:ext>
            </a:extLst>
          </p:cNvPr>
          <p:cNvSpPr/>
          <p:nvPr/>
        </p:nvSpPr>
        <p:spPr>
          <a:xfrm>
            <a:off x="38100" y="985748"/>
            <a:ext cx="12111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- </a:t>
            </a:r>
            <a:r>
              <a:rPr lang="fr-FR" dirty="0">
                <a:latin typeface="Comic Sans MS" panose="030F0702030302020204" pitchFamily="66" charset="0"/>
              </a:rPr>
              <a:t>Projet complet de la conception à la diffusion des données</a:t>
            </a:r>
          </a:p>
          <a:p>
            <a:r>
              <a:rPr lang="fr-FR" dirty="0">
                <a:latin typeface="Comic Sans MS" panose="030F0702030302020204" pitchFamily="66" charset="0"/>
              </a:rPr>
              <a:t>- Conception d’un système porte-sonde multi-paramètres sur bouée phares et balises positionnée à l’entrée du bassin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1F6E103-ABE7-45BB-BF13-54B3523B0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" y="1940752"/>
            <a:ext cx="1684162" cy="45957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CB1812-75EC-4A49-B503-08AF83D5840C}"/>
              </a:ext>
            </a:extLst>
          </p:cNvPr>
          <p:cNvSpPr/>
          <p:nvPr/>
        </p:nvSpPr>
        <p:spPr>
          <a:xfrm>
            <a:off x="8447581" y="5103674"/>
            <a:ext cx="16979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T </a:t>
            </a:r>
          </a:p>
          <a:p>
            <a:r>
              <a:rPr lang="fr-FR" dirty="0"/>
              <a:t>Salinité </a:t>
            </a:r>
          </a:p>
          <a:p>
            <a:r>
              <a:rPr lang="fr-FR" dirty="0"/>
              <a:t>Ph </a:t>
            </a:r>
          </a:p>
          <a:p>
            <a:r>
              <a:rPr lang="fr-FR" dirty="0"/>
              <a:t>Fluorescence </a:t>
            </a:r>
          </a:p>
          <a:p>
            <a:r>
              <a:rPr lang="fr-FR" dirty="0"/>
              <a:t>Turbidité </a:t>
            </a:r>
          </a:p>
          <a:p>
            <a:r>
              <a:rPr lang="fr-FR" dirty="0"/>
              <a:t>Conductivité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6D51DC1-D4A0-46EE-8003-491383FA7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57" y="0"/>
            <a:ext cx="1423318" cy="9978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BC4026-262E-4A2E-AF18-5BEF38CC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6678" y="-1"/>
            <a:ext cx="1005323" cy="9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0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0"/>
            <a:ext cx="12192000" cy="76332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    </a:t>
            </a:r>
            <a:endParaRPr lang="fr-FR" sz="2200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275" y="0"/>
            <a:ext cx="8229600" cy="763925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Création d’un site web dédié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6026" y="1055163"/>
            <a:ext cx="8229600" cy="383704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http://bouee-ferret.oasu.u-bordeaux.fr/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288769" y="164654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81147" y="614552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31E6194-22E0-4043-8028-39A7CCBC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19" y="1455150"/>
            <a:ext cx="9558281" cy="54986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9AED22F-8DD3-4B03-9F69-A10C785C6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5" y="0"/>
            <a:ext cx="1092742" cy="7661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B4A974-D254-4847-84C1-C7A2D72E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1"/>
            <a:ext cx="762000" cy="7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34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B9DA11CF-3486-437C-8F20-87D396B87687}"/>
              </a:ext>
            </a:extLst>
          </p:cNvPr>
          <p:cNvSpPr/>
          <p:nvPr/>
        </p:nvSpPr>
        <p:spPr>
          <a:xfrm>
            <a:off x="1" y="0"/>
            <a:ext cx="12192000" cy="568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7BDFA3-436B-4BEF-AFE2-014231485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60" y="161021"/>
            <a:ext cx="12235023" cy="1213560"/>
          </a:xfrm>
        </p:spPr>
        <p:txBody>
          <a:bodyPr>
            <a:normAutofit fontScale="90000"/>
          </a:bodyPr>
          <a:lstStyle/>
          <a:p>
            <a:r>
              <a:rPr lang="fr-FR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Projet CORALI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(RS : F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Eynaud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- S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Zaragosi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/  RT : F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Delalee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br>
              <a:rPr lang="fr-FR" sz="2700" dirty="0">
                <a:latin typeface="Comic Sans MS" panose="030F0702030302020204" pitchFamily="66" charset="0"/>
              </a:rPr>
            </a:br>
            <a:br>
              <a:rPr lang="fr-FR" sz="2700" dirty="0">
                <a:latin typeface="Comic Sans MS" panose="030F0702030302020204" pitchFamily="66" charset="0"/>
              </a:rPr>
            </a:br>
            <a:r>
              <a:rPr lang="fr-FR" sz="1800" dirty="0"/>
              <a:t>- </a:t>
            </a:r>
            <a:r>
              <a:rPr lang="fr-FR" sz="1800" dirty="0">
                <a:latin typeface="Comic Sans MS" panose="030F0702030302020204" pitchFamily="66" charset="0"/>
              </a:rPr>
              <a:t>But : détailler l’extension et les connexions des structures hydrographiques anciennes du secteur littoral entre Le verdon sur mer et Montalivet</a:t>
            </a:r>
            <a:br>
              <a:rPr lang="fr-FR" sz="1800" dirty="0">
                <a:latin typeface="Comic Sans MS" panose="030F0702030302020204" pitchFamily="66" charset="0"/>
              </a:rPr>
            </a:br>
            <a:br>
              <a:rPr lang="fr-FR" sz="1800" dirty="0">
                <a:latin typeface="Comic Sans MS" panose="030F0702030302020204" pitchFamily="66" charset="0"/>
              </a:rPr>
            </a:br>
            <a:r>
              <a:rPr lang="fr-FR" sz="1800" dirty="0">
                <a:latin typeface="Comic Sans MS" panose="030F0702030302020204" pitchFamily="66" charset="0"/>
              </a:rPr>
              <a:t>- Conception de supports réglables pour 2 sondeurs acoustique sur navire ASTERIE 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B27E8D3-9797-4B3F-94C3-3E619FF47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13" y="4216454"/>
            <a:ext cx="3946092" cy="2520000"/>
          </a:xfr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1324B36F-6EB4-45E4-8F65-852587AD09D4}"/>
              </a:ext>
            </a:extLst>
          </p:cNvPr>
          <p:cNvGrpSpPr/>
          <p:nvPr/>
        </p:nvGrpSpPr>
        <p:grpSpPr>
          <a:xfrm>
            <a:off x="1553631" y="1634067"/>
            <a:ext cx="4260805" cy="2564533"/>
            <a:chOff x="1553631" y="1634067"/>
            <a:chExt cx="4260805" cy="256453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63FBA24-3CCD-43AF-9D66-1439F8474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631" y="1695101"/>
              <a:ext cx="4260805" cy="2503499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49A1F35-FE2E-4841-AAA1-9591F38E1E55}"/>
                </a:ext>
              </a:extLst>
            </p:cNvPr>
            <p:cNvSpPr txBox="1"/>
            <p:nvPr/>
          </p:nvSpPr>
          <p:spPr>
            <a:xfrm>
              <a:off x="2971800" y="1634067"/>
              <a:ext cx="2239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Position navigation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F41EC8F-0E20-413D-85F5-0992F55892B8}"/>
              </a:ext>
            </a:extLst>
          </p:cNvPr>
          <p:cNvGrpSpPr/>
          <p:nvPr/>
        </p:nvGrpSpPr>
        <p:grpSpPr>
          <a:xfrm>
            <a:off x="6349390" y="1676401"/>
            <a:ext cx="4178911" cy="2569631"/>
            <a:chOff x="6349390" y="1676401"/>
            <a:chExt cx="4178911" cy="256963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2976AED-DF84-4B90-87A0-FDE06A857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390" y="1871133"/>
              <a:ext cx="4108640" cy="2374899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76AE699-0BA8-4D65-AE01-F379C0C2E83C}"/>
                </a:ext>
              </a:extLst>
            </p:cNvPr>
            <p:cNvSpPr txBox="1"/>
            <p:nvPr/>
          </p:nvSpPr>
          <p:spPr>
            <a:xfrm>
              <a:off x="7150101" y="1676401"/>
              <a:ext cx="337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Débordement instruments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07019BA-76A9-4FF0-9B29-5C8EBAAC0DCF}"/>
              </a:ext>
            </a:extLst>
          </p:cNvPr>
          <p:cNvSpPr/>
          <p:nvPr/>
        </p:nvSpPr>
        <p:spPr>
          <a:xfrm>
            <a:off x="5060286" y="5648867"/>
            <a:ext cx="1828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EXAIL - ECHOES 3500 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1AA030D-64E2-4ED0-9271-FFDA31B45EFC}"/>
              </a:ext>
            </a:extLst>
          </p:cNvPr>
          <p:cNvCxnSpPr>
            <a:cxnSpLocks/>
          </p:cNvCxnSpPr>
          <p:nvPr/>
        </p:nvCxnSpPr>
        <p:spPr>
          <a:xfrm flipH="1">
            <a:off x="4910668" y="5816600"/>
            <a:ext cx="190499" cy="245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AF51270-20E2-4880-ADF4-D2DA0AD4AE22}"/>
              </a:ext>
            </a:extLst>
          </p:cNvPr>
          <p:cNvGrpSpPr/>
          <p:nvPr/>
        </p:nvGrpSpPr>
        <p:grpSpPr>
          <a:xfrm>
            <a:off x="5305819" y="4051089"/>
            <a:ext cx="5718852" cy="2880000"/>
            <a:chOff x="5509019" y="3809789"/>
            <a:chExt cx="5718852" cy="2880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D53C796-4706-4812-83DD-DC69F9AA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130" y="3809789"/>
              <a:ext cx="4155741" cy="288000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DBB0B9-FD1B-441E-80BE-35B01C605578}"/>
                </a:ext>
              </a:extLst>
            </p:cNvPr>
            <p:cNvSpPr/>
            <p:nvPr/>
          </p:nvSpPr>
          <p:spPr>
            <a:xfrm>
              <a:off x="5509019" y="6186500"/>
              <a:ext cx="21458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/>
                <a:t>EXAIL - ECHOES Compact  </a:t>
              </a: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65F08164-4980-4A90-A2C0-8103E4465E43}"/>
                </a:ext>
              </a:extLst>
            </p:cNvPr>
            <p:cNvCxnSpPr/>
            <p:nvPr/>
          </p:nvCxnSpPr>
          <p:spPr>
            <a:xfrm flipV="1">
              <a:off x="7501467" y="6214533"/>
              <a:ext cx="300566" cy="122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072B1038-4A73-4A89-B8A1-3F7F0ECFAE54}"/>
              </a:ext>
            </a:extLst>
          </p:cNvPr>
          <p:cNvSpPr txBox="1"/>
          <p:nvPr/>
        </p:nvSpPr>
        <p:spPr>
          <a:xfrm>
            <a:off x="5106005" y="4059508"/>
            <a:ext cx="216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Position acquisition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29A433E-CA8E-4547-8359-D68F3F7AB6EB}"/>
              </a:ext>
            </a:extLst>
          </p:cNvPr>
          <p:cNvGrpSpPr/>
          <p:nvPr/>
        </p:nvGrpSpPr>
        <p:grpSpPr>
          <a:xfrm>
            <a:off x="1076996" y="1482012"/>
            <a:ext cx="10523269" cy="5429131"/>
            <a:chOff x="5362856" y="4131906"/>
            <a:chExt cx="10523269" cy="54291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31E2C4-7750-4149-B721-1B513A45A56E}"/>
                </a:ext>
              </a:extLst>
            </p:cNvPr>
            <p:cNvSpPr/>
            <p:nvPr/>
          </p:nvSpPr>
          <p:spPr>
            <a:xfrm>
              <a:off x="5362856" y="4131906"/>
              <a:ext cx="10028767" cy="5050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E79C7172-9C6E-4683-A24E-DA6426D6DA19}"/>
                </a:ext>
              </a:extLst>
            </p:cNvPr>
            <p:cNvGrpSpPr/>
            <p:nvPr/>
          </p:nvGrpSpPr>
          <p:grpSpPr>
            <a:xfrm>
              <a:off x="5413236" y="4292005"/>
              <a:ext cx="10472889" cy="5269032"/>
              <a:chOff x="839233" y="1404859"/>
              <a:chExt cx="10472889" cy="5269032"/>
            </a:xfrm>
          </p:grpSpPr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2B52204A-2FE1-44DE-B966-D45A99070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6309" y="1429900"/>
                <a:ext cx="7450448" cy="5243991"/>
              </a:xfrm>
              <a:prstGeom prst="rect">
                <a:avLst/>
              </a:prstGeom>
            </p:spPr>
          </p:pic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80E8E57-FF4D-4D69-BF55-CD533880C16D}"/>
                  </a:ext>
                </a:extLst>
              </p:cNvPr>
              <p:cNvSpPr txBox="1"/>
              <p:nvPr/>
            </p:nvSpPr>
            <p:spPr>
              <a:xfrm>
                <a:off x="839233" y="1494366"/>
                <a:ext cx="417216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Comic Sans MS" panose="030F0702030302020204" pitchFamily="66" charset="0"/>
                  </a:rPr>
                  <a:t>Réalisation sté externe (</a:t>
                </a:r>
                <a:r>
                  <a:rPr lang="fr-FR" dirty="0" err="1">
                    <a:latin typeface="Comic Sans MS" panose="030F0702030302020204" pitchFamily="66" charset="0"/>
                  </a:rPr>
                  <a:t>Sasu</a:t>
                </a:r>
                <a:r>
                  <a:rPr lang="fr-FR" dirty="0">
                    <a:latin typeface="Comic Sans MS" panose="030F0702030302020204" pitchFamily="66" charset="0"/>
                  </a:rPr>
                  <a:t> csm33)</a:t>
                </a:r>
              </a:p>
              <a:p>
                <a:r>
                  <a:rPr lang="fr-FR" dirty="0">
                    <a:latin typeface="Comic Sans MS" panose="030F0702030302020204" pitchFamily="66" charset="0"/>
                  </a:rPr>
                  <a:t>Mission fin août 2025</a:t>
                </a:r>
              </a:p>
            </p:txBody>
          </p: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7DEEB47B-0219-4478-8435-1CAF1AEAAF3D}"/>
                  </a:ext>
                </a:extLst>
              </p:cNvPr>
              <p:cNvGrpSpPr/>
              <p:nvPr/>
            </p:nvGrpSpPr>
            <p:grpSpPr>
              <a:xfrm>
                <a:off x="6926389" y="1404859"/>
                <a:ext cx="4385733" cy="980772"/>
                <a:chOff x="7099957" y="1426026"/>
                <a:chExt cx="4385733" cy="980772"/>
              </a:xfrm>
            </p:grpSpPr>
            <p:pic>
              <p:nvPicPr>
                <p:cNvPr id="28" name="Graphique 27" descr="Visage au large sourire sans remplissage">
                  <a:extLst>
                    <a:ext uri="{FF2B5EF4-FFF2-40B4-BE49-F238E27FC236}">
                      <a16:creationId xmlns:a16="http://schemas.microsoft.com/office/drawing/2014/main" id="{5068AB1D-3BE7-4079-AF8C-09FBC2E856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5961" y="1814601"/>
                  <a:ext cx="592197" cy="592197"/>
                </a:xfrm>
                <a:prstGeom prst="rect">
                  <a:avLst/>
                </a:prstGeom>
              </p:spPr>
            </p:pic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30EC59F-2DBA-4151-8BEB-AA63FF43B0A5}"/>
                    </a:ext>
                  </a:extLst>
                </p:cNvPr>
                <p:cNvSpPr txBox="1"/>
                <p:nvPr/>
              </p:nvSpPr>
              <p:spPr>
                <a:xfrm>
                  <a:off x="7099957" y="1426026"/>
                  <a:ext cx="43857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Fred est très satisfaite… pour l’instant</a:t>
                  </a:r>
                </a:p>
              </p:txBody>
            </p:sp>
          </p:grpSp>
        </p:grp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DBCD3F9A-2BD9-489A-BB44-D0A42C52C4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066" y="0"/>
            <a:ext cx="842276" cy="59052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47EC794-AD3F-459E-8307-5BD1458D0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03226" y="0"/>
            <a:ext cx="588774" cy="584421"/>
          </a:xfrm>
          <a:prstGeom prst="rect">
            <a:avLst/>
          </a:prstGeom>
        </p:spPr>
      </p:pic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D875544-4160-4B3F-A91B-2EDA6B7FF7CE}"/>
              </a:ext>
            </a:extLst>
          </p:cNvPr>
          <p:cNvCxnSpPr/>
          <p:nvPr/>
        </p:nvCxnSpPr>
        <p:spPr>
          <a:xfrm>
            <a:off x="262393" y="43733"/>
            <a:ext cx="0" cy="4810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9CFB6D26-3ADC-4B84-97CC-EC01D70BF4F4}"/>
              </a:ext>
            </a:extLst>
          </p:cNvPr>
          <p:cNvCxnSpPr/>
          <p:nvPr/>
        </p:nvCxnSpPr>
        <p:spPr>
          <a:xfrm>
            <a:off x="159027" y="433347"/>
            <a:ext cx="55261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84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D18F8B-468B-4BB4-83F2-E65A5CD4B625}"/>
              </a:ext>
            </a:extLst>
          </p:cNvPr>
          <p:cNvSpPr/>
          <p:nvPr/>
        </p:nvSpPr>
        <p:spPr>
          <a:xfrm>
            <a:off x="0" y="0"/>
            <a:ext cx="12192000" cy="568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C64D89-4BD6-4F76-8FFD-2590EC1C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5" y="561054"/>
            <a:ext cx="10972800" cy="592667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Bouées Drifter METHYS </a:t>
            </a:r>
            <a:r>
              <a:rPr lang="fr-FR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(RS : Aldo </a:t>
            </a:r>
            <a:r>
              <a:rPr lang="fr-FR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Sottolichio</a:t>
            </a:r>
            <a:r>
              <a:rPr lang="fr-FR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/ RT : F </a:t>
            </a:r>
            <a:r>
              <a:rPr lang="fr-FR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Delalee</a:t>
            </a:r>
            <a:r>
              <a:rPr lang="fr-FR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br>
              <a:rPr lang="fr-FR" sz="2800" dirty="0"/>
            </a:br>
            <a:br>
              <a:rPr lang="fr-FR" sz="2800" dirty="0"/>
            </a:br>
            <a:r>
              <a:rPr lang="fr-FR" sz="2200" dirty="0">
                <a:latin typeface="Comic Sans MS" panose="030F0702030302020204" pitchFamily="66" charset="0"/>
              </a:rPr>
              <a:t>Conception et réalisation de 8 bouées drifter pour mesures courants</a:t>
            </a:r>
            <a:br>
              <a:rPr lang="fr-FR" sz="2200" dirty="0">
                <a:latin typeface="Comic Sans MS" panose="030F0702030302020204" pitchFamily="66" charset="0"/>
              </a:rPr>
            </a:br>
            <a:r>
              <a:rPr lang="fr-FR" sz="1800" dirty="0">
                <a:latin typeface="Comic Sans MS" panose="030F0702030302020204" pitchFamily="66" charset="0"/>
              </a:rPr>
              <a:t>Contraintes : Bouée </a:t>
            </a:r>
            <a:r>
              <a:rPr lang="fr-FR" sz="1800" dirty="0" err="1">
                <a:latin typeface="Comic Sans MS" panose="030F0702030302020204" pitchFamily="66" charset="0"/>
              </a:rPr>
              <a:t>low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cost</a:t>
            </a:r>
            <a:r>
              <a:rPr lang="fr-FR" sz="1800" dirty="0">
                <a:latin typeface="Comic Sans MS" panose="030F0702030302020204" pitchFamily="66" charset="0"/>
              </a:rPr>
              <a:t>, niveau de flottabilité imposé</a:t>
            </a:r>
            <a:br>
              <a:rPr lang="fr-FR" sz="1800" dirty="0">
                <a:latin typeface="Comic Sans MS" panose="030F0702030302020204" pitchFamily="66" charset="0"/>
              </a:rPr>
            </a:br>
            <a:r>
              <a:rPr lang="fr-FR" sz="1800" dirty="0">
                <a:latin typeface="Comic Sans MS" panose="030F0702030302020204" pitchFamily="66" charset="0"/>
              </a:rPr>
              <a:t>Réalisation externe Sté LMP (</a:t>
            </a:r>
            <a:r>
              <a:rPr lang="fr-FR" sz="1800" dirty="0" err="1">
                <a:latin typeface="Comic Sans MS" panose="030F0702030302020204" pitchFamily="66" charset="0"/>
              </a:rPr>
              <a:t>Camblannes</a:t>
            </a:r>
            <a:r>
              <a:rPr lang="fr-FR" sz="1800" dirty="0"/>
              <a:t>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20A498B-B656-4BB4-B025-C4FFB83C1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4" y="1641943"/>
            <a:ext cx="1891341" cy="4674069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E9B3EA-43D2-4397-A0D3-B0734B749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73" y="1729510"/>
            <a:ext cx="5150339" cy="38627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5CD935-0601-47AB-B862-79E275BDA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988" y="0"/>
            <a:ext cx="820302" cy="5751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2D4C085-CFF1-401D-BC8D-3B27F3469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4204" y="0"/>
            <a:ext cx="627796" cy="623154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815D3A7-5DA6-4575-A5C4-7885D5594F3D}"/>
              </a:ext>
            </a:extLst>
          </p:cNvPr>
          <p:cNvCxnSpPr>
            <a:cxnSpLocks/>
          </p:cNvCxnSpPr>
          <p:nvPr/>
        </p:nvCxnSpPr>
        <p:spPr>
          <a:xfrm>
            <a:off x="318984" y="166976"/>
            <a:ext cx="0" cy="34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0EB4B6C-5561-45DD-BB2C-E617CEE62915}"/>
              </a:ext>
            </a:extLst>
          </p:cNvPr>
          <p:cNvCxnSpPr>
            <a:cxnSpLocks/>
          </p:cNvCxnSpPr>
          <p:nvPr/>
        </p:nvCxnSpPr>
        <p:spPr>
          <a:xfrm>
            <a:off x="174968" y="458149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C068FBEE-7621-4C38-81D0-A74140502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8" y="1816873"/>
            <a:ext cx="1695504" cy="4659464"/>
          </a:xfrm>
          <a:prstGeom prst="rect">
            <a:avLst/>
          </a:prstGeom>
        </p:spPr>
      </p:pic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CD0746F0-BB6E-46C9-8F8D-22BDAF9AB8B8}"/>
              </a:ext>
            </a:extLst>
          </p:cNvPr>
          <p:cNvCxnSpPr>
            <a:cxnSpLocks/>
          </p:cNvCxnSpPr>
          <p:nvPr/>
        </p:nvCxnSpPr>
        <p:spPr>
          <a:xfrm flipV="1">
            <a:off x="0" y="4106849"/>
            <a:ext cx="1796995" cy="15505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980C8C19-89FB-4327-82D6-0ACE0B8254D0}"/>
              </a:ext>
            </a:extLst>
          </p:cNvPr>
          <p:cNvCxnSpPr/>
          <p:nvPr/>
        </p:nvCxnSpPr>
        <p:spPr>
          <a:xfrm>
            <a:off x="2452977" y="4094922"/>
            <a:ext cx="2393343" cy="13914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rc 22">
            <a:extLst>
              <a:ext uri="{FF2B5EF4-FFF2-40B4-BE49-F238E27FC236}">
                <a16:creationId xmlns:a16="http://schemas.microsoft.com/office/drawing/2014/main" id="{7DFF1C33-713F-4264-9CF8-D989B67FFB60}"/>
              </a:ext>
            </a:extLst>
          </p:cNvPr>
          <p:cNvCxnSpPr>
            <a:cxnSpLocks/>
          </p:cNvCxnSpPr>
          <p:nvPr/>
        </p:nvCxnSpPr>
        <p:spPr>
          <a:xfrm>
            <a:off x="5502301" y="4249972"/>
            <a:ext cx="1089330" cy="115294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92BAA13D-3E84-4C3D-99D5-3068B73D2C41}"/>
              </a:ext>
            </a:extLst>
          </p:cNvPr>
          <p:cNvSpPr txBox="1"/>
          <p:nvPr/>
        </p:nvSpPr>
        <p:spPr>
          <a:xfrm>
            <a:off x="3160643" y="5092810"/>
            <a:ext cx="128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Dérives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B909F73-F442-4C6E-A08F-5569C9EE532F}"/>
              </a:ext>
            </a:extLst>
          </p:cNvPr>
          <p:cNvCxnSpPr>
            <a:cxnSpLocks/>
          </p:cNvCxnSpPr>
          <p:nvPr/>
        </p:nvCxnSpPr>
        <p:spPr>
          <a:xfrm flipH="1">
            <a:off x="2568272" y="5259139"/>
            <a:ext cx="620200" cy="191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10A0E61-A963-49BB-8240-F4E157327FB2}"/>
              </a:ext>
            </a:extLst>
          </p:cNvPr>
          <p:cNvCxnSpPr>
            <a:cxnSpLocks/>
          </p:cNvCxnSpPr>
          <p:nvPr/>
        </p:nvCxnSpPr>
        <p:spPr>
          <a:xfrm>
            <a:off x="3856383" y="5267738"/>
            <a:ext cx="938254" cy="306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794215F4-2B88-430F-B732-AD938261BC60}"/>
              </a:ext>
            </a:extLst>
          </p:cNvPr>
          <p:cNvSpPr txBox="1"/>
          <p:nvPr/>
        </p:nvSpPr>
        <p:spPr>
          <a:xfrm>
            <a:off x="2989691" y="4361290"/>
            <a:ext cx="155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Emplacement batterie et GPS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4001A0A-A43A-4B86-90BD-22BFBA1C6CA3}"/>
              </a:ext>
            </a:extLst>
          </p:cNvPr>
          <p:cNvCxnSpPr/>
          <p:nvPr/>
        </p:nvCxnSpPr>
        <p:spPr>
          <a:xfrm flipH="1">
            <a:off x="2289976" y="4591878"/>
            <a:ext cx="6718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8D34740-161F-4CDB-8820-DFDE6E397F39}"/>
              </a:ext>
            </a:extLst>
          </p:cNvPr>
          <p:cNvCxnSpPr/>
          <p:nvPr/>
        </p:nvCxnSpPr>
        <p:spPr>
          <a:xfrm>
            <a:off x="4218167" y="4607781"/>
            <a:ext cx="858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A60B65B8-0747-4A87-9CFB-FC96FDB3B641}"/>
              </a:ext>
            </a:extLst>
          </p:cNvPr>
          <p:cNvSpPr txBox="1"/>
          <p:nvPr/>
        </p:nvSpPr>
        <p:spPr>
          <a:xfrm>
            <a:off x="3081130" y="1793018"/>
            <a:ext cx="1709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Antenne GPS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891D618D-35F7-4153-B19D-FBB914B65B98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2222390" y="1931518"/>
            <a:ext cx="858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BD67944-D8A7-4B75-8D6A-36D16A5F325E}"/>
              </a:ext>
            </a:extLst>
          </p:cNvPr>
          <p:cNvCxnSpPr/>
          <p:nvPr/>
        </p:nvCxnSpPr>
        <p:spPr>
          <a:xfrm>
            <a:off x="4202264" y="1948070"/>
            <a:ext cx="8706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FA42EC77-8AFF-418B-8AA6-5232A990738C}"/>
              </a:ext>
            </a:extLst>
          </p:cNvPr>
          <p:cNvSpPr txBox="1"/>
          <p:nvPr/>
        </p:nvSpPr>
        <p:spPr>
          <a:xfrm>
            <a:off x="166978" y="3554233"/>
            <a:ext cx="98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Surface</a:t>
            </a:r>
            <a:r>
              <a:rPr lang="fr-FR" dirty="0"/>
              <a:t> 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2570AD0-CDED-4B65-87F1-4A52D2C6B0B2}"/>
              </a:ext>
            </a:extLst>
          </p:cNvPr>
          <p:cNvCxnSpPr>
            <a:cxnSpLocks/>
          </p:cNvCxnSpPr>
          <p:nvPr/>
        </p:nvCxnSpPr>
        <p:spPr>
          <a:xfrm>
            <a:off x="822960" y="3820602"/>
            <a:ext cx="135172" cy="353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158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D6AFC8-BEE6-4393-BADD-3F86E1BE9246}"/>
              </a:ext>
            </a:extLst>
          </p:cNvPr>
          <p:cNvSpPr/>
          <p:nvPr/>
        </p:nvSpPr>
        <p:spPr>
          <a:xfrm>
            <a:off x="0" y="0"/>
            <a:ext cx="12192000" cy="5685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94E444-95EF-4225-82DA-1BAEAFE9F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988" y="0"/>
            <a:ext cx="820302" cy="5751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CB9912-A590-4277-ADC4-0709B645E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204" y="0"/>
            <a:ext cx="627796" cy="623154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BA633BB-69AB-4BF6-8CF2-5982DABA76DC}"/>
              </a:ext>
            </a:extLst>
          </p:cNvPr>
          <p:cNvCxnSpPr>
            <a:cxnSpLocks/>
          </p:cNvCxnSpPr>
          <p:nvPr/>
        </p:nvCxnSpPr>
        <p:spPr>
          <a:xfrm>
            <a:off x="318984" y="166976"/>
            <a:ext cx="0" cy="34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74E707A-667C-44B0-8CF4-9539F4079FFD}"/>
              </a:ext>
            </a:extLst>
          </p:cNvPr>
          <p:cNvCxnSpPr>
            <a:cxnSpLocks/>
          </p:cNvCxnSpPr>
          <p:nvPr/>
        </p:nvCxnSpPr>
        <p:spPr>
          <a:xfrm>
            <a:off x="174968" y="458149"/>
            <a:ext cx="43375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505CE58-B37D-418D-AEC5-3AD57D55841B}"/>
              </a:ext>
            </a:extLst>
          </p:cNvPr>
          <p:cNvSpPr txBox="1"/>
          <p:nvPr/>
        </p:nvSpPr>
        <p:spPr>
          <a:xfrm>
            <a:off x="364065" y="67733"/>
            <a:ext cx="993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Présentation projet </a:t>
            </a:r>
            <a:r>
              <a:rPr lang="fr-FR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Dronescat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FR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Walkscat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… par Sylvia</a:t>
            </a:r>
          </a:p>
        </p:txBody>
      </p:sp>
    </p:spTree>
    <p:extLst>
      <p:ext uri="{BB962C8B-B14F-4D97-AF65-F5344CB8AC3E}">
        <p14:creationId xmlns:p14="http://schemas.microsoft.com/office/powerpoint/2010/main" val="3313723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DFF2D1C-A412-FAB2-C3E3-1B9A60DF6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93" y="930441"/>
            <a:ext cx="4340974" cy="567489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FF5744-7BE1-EEF1-7FBB-73E970BA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78">
            <a:off x="4210913" y="1667359"/>
            <a:ext cx="7206257" cy="252202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D82EFC5-1179-486B-8231-2AE4F7A230E1}"/>
              </a:ext>
            </a:extLst>
          </p:cNvPr>
          <p:cNvSpPr txBox="1">
            <a:spLocks/>
          </p:cNvSpPr>
          <p:nvPr/>
        </p:nvSpPr>
        <p:spPr>
          <a:xfrm>
            <a:off x="-289" y="0"/>
            <a:ext cx="12191999" cy="759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BC457D-C10C-454F-ADF3-B89F1DF1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21" y="74902"/>
            <a:ext cx="10515600" cy="624812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FFFF"/>
                </a:solidFill>
                <a:latin typeface="Comic Sans MS" panose="030F0702030302020204" pitchFamily="66" charset="0"/>
              </a:rPr>
              <a:t>Charte d’utilisation CEDRO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4B565F-52F8-45A8-80A2-AFFD81982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1524" y="0"/>
            <a:ext cx="1237707" cy="7673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A4E5E9-6BDF-43A0-8811-41E4ABB6F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6995" y="1"/>
            <a:ext cx="765004" cy="759349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B06669D-0E7E-4A2F-A127-A7C8098FCF40}"/>
              </a:ext>
            </a:extLst>
          </p:cNvPr>
          <p:cNvCxnSpPr>
            <a:cxnSpLocks/>
          </p:cNvCxnSpPr>
          <p:nvPr/>
        </p:nvCxnSpPr>
        <p:spPr>
          <a:xfrm>
            <a:off x="427534" y="164970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DA5F529-9A17-4EDD-B39E-07502EFFCC00}"/>
              </a:ext>
            </a:extLst>
          </p:cNvPr>
          <p:cNvCxnSpPr>
            <a:cxnSpLocks/>
          </p:cNvCxnSpPr>
          <p:nvPr/>
        </p:nvCxnSpPr>
        <p:spPr>
          <a:xfrm>
            <a:off x="300613" y="570085"/>
            <a:ext cx="78752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69E5F84-6A04-4C54-A738-E9FF527D6770}"/>
              </a:ext>
            </a:extLst>
          </p:cNvPr>
          <p:cNvSpPr txBox="1"/>
          <p:nvPr/>
        </p:nvSpPr>
        <p:spPr>
          <a:xfrm>
            <a:off x="537773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DB8529B-C125-4B27-AD51-7E51FB26FD34}"/>
              </a:ext>
            </a:extLst>
          </p:cNvPr>
          <p:cNvSpPr/>
          <p:nvPr/>
        </p:nvSpPr>
        <p:spPr>
          <a:xfrm>
            <a:off x="372093" y="3879273"/>
            <a:ext cx="4674920" cy="27194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E33327-044F-EAC7-F591-D05D5079A4BC}"/>
              </a:ext>
            </a:extLst>
          </p:cNvPr>
          <p:cNvSpPr txBox="1"/>
          <p:nvPr/>
        </p:nvSpPr>
        <p:spPr>
          <a:xfrm rot="20646155">
            <a:off x="4191989" y="1171254"/>
            <a:ext cx="815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V08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61508A4-DC3D-CC3B-2EC0-FDA58EC5D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4372">
            <a:off x="7247485" y="4085668"/>
            <a:ext cx="4853527" cy="196856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93AC637-796D-4386-AE39-F21F9D88F1F5}"/>
              </a:ext>
            </a:extLst>
          </p:cNvPr>
          <p:cNvGrpSpPr/>
          <p:nvPr/>
        </p:nvGrpSpPr>
        <p:grpSpPr>
          <a:xfrm>
            <a:off x="6565893" y="2677846"/>
            <a:ext cx="5446056" cy="3623044"/>
            <a:chOff x="6597978" y="2878372"/>
            <a:chExt cx="5446056" cy="3623044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C246A56-9F1F-4E45-A3E2-B52BE917119D}"/>
                </a:ext>
              </a:extLst>
            </p:cNvPr>
            <p:cNvSpPr/>
            <p:nvPr/>
          </p:nvSpPr>
          <p:spPr>
            <a:xfrm rot="20339454">
              <a:off x="6597978" y="3908512"/>
              <a:ext cx="5446056" cy="259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F1C9B00-CB54-42A2-9A83-CFF3092F4B20}"/>
                </a:ext>
              </a:extLst>
            </p:cNvPr>
            <p:cNvCxnSpPr>
              <a:stCxn id="9" idx="3"/>
            </p:cNvCxnSpPr>
            <p:nvPr/>
          </p:nvCxnSpPr>
          <p:spPr>
            <a:xfrm flipH="1">
              <a:off x="10245256" y="3556446"/>
              <a:ext cx="39109" cy="10513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7D0BE4A-7CB4-4F70-BE5C-65F007872DAF}"/>
                </a:ext>
              </a:extLst>
            </p:cNvPr>
            <p:cNvSpPr/>
            <p:nvPr/>
          </p:nvSpPr>
          <p:spPr>
            <a:xfrm rot="20339454">
              <a:off x="9986838" y="2878372"/>
              <a:ext cx="1288111" cy="62020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9126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D8F9C62-1A81-4BD5-BA16-2B85B016918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8756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chemeClr val="bg1"/>
                </a:solidFill>
              </a:rPr>
              <a:t>   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CEDROASU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301" y="0"/>
            <a:ext cx="1412446" cy="8756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71083B-CE4F-4E37-8090-AE7F7FCC6090}"/>
              </a:ext>
            </a:extLst>
          </p:cNvPr>
          <p:cNvSpPr txBox="1"/>
          <p:nvPr/>
        </p:nvSpPr>
        <p:spPr>
          <a:xfrm>
            <a:off x="656087" y="1222248"/>
            <a:ext cx="113385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Financement CEDROASU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Budget initial de fonctionnement assuré par le pôle technique de l’UAR (5 à 10k€/an)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Évolution de capteurs existants, étalonnage, accessoires…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2FE5C-4E93-4D15-9590-FF9785EF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350" y="1"/>
            <a:ext cx="890649" cy="8840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F02FD1E-4FDE-46FC-AB48-BEEB6D517CA6}"/>
              </a:ext>
            </a:extLst>
          </p:cNvPr>
          <p:cNvSpPr txBox="1"/>
          <p:nvPr/>
        </p:nvSpPr>
        <p:spPr>
          <a:xfrm>
            <a:off x="698353" y="2772869"/>
            <a:ext cx="11423899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Fonctionnement CEDROASU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Les capteurs et drones restent la propriété des labos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Aucune obligation d’adhésion pour les propriétaires d’équipements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Chaque équipement est géré par un « référent »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Les demandes d’emprunt se feront sur un outil de réservation type GRR </a:t>
            </a:r>
          </a:p>
          <a:p>
            <a:r>
              <a:rPr lang="fr-FR" dirty="0">
                <a:latin typeface="Comic Sans MS" panose="030F0702030302020204" pitchFamily="66" charset="0"/>
              </a:rPr>
              <a:t>	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	Le demandeur devra saisir dans l’outil :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		- le nom du projet, les dates et le lieu de la mission  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		- l’instrument souhaité dans la liste des équipements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		- le besoin ou pas de télépilote (case à cocher)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	</a:t>
            </a:r>
            <a:endParaRPr lang="fr-FR" sz="2000" dirty="0"/>
          </a:p>
          <a:p>
            <a:pPr lvl="0"/>
            <a:endParaRPr lang="fr-FR" sz="2400" b="1" dirty="0">
              <a:solidFill>
                <a:srgbClr val="00B0F0"/>
              </a:solidFill>
            </a:endParaRPr>
          </a:p>
          <a:p>
            <a:pPr lvl="0"/>
            <a:endParaRPr lang="fr-FR" sz="2400" dirty="0">
              <a:solidFill>
                <a:srgbClr val="00B0F0"/>
              </a:solidFill>
            </a:endParaRP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302152E2-92F6-4A4C-B18F-D9ED1E145C34}"/>
              </a:ext>
            </a:extLst>
          </p:cNvPr>
          <p:cNvSpPr txBox="1">
            <a:spLocks/>
          </p:cNvSpPr>
          <p:nvPr/>
        </p:nvSpPr>
        <p:spPr>
          <a:xfrm>
            <a:off x="7792386" y="0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i="1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5F0DF45-B4D7-47AF-A642-AEC491CACE99}"/>
              </a:ext>
            </a:extLst>
          </p:cNvPr>
          <p:cNvCxnSpPr>
            <a:cxnSpLocks/>
          </p:cNvCxnSpPr>
          <p:nvPr/>
        </p:nvCxnSpPr>
        <p:spPr>
          <a:xfrm>
            <a:off x="46171" y="780794"/>
            <a:ext cx="78752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4A51DE3-1FA5-4DD0-A48F-3CDF1A254D19}"/>
              </a:ext>
            </a:extLst>
          </p:cNvPr>
          <p:cNvCxnSpPr>
            <a:cxnSpLocks/>
          </p:cNvCxnSpPr>
          <p:nvPr/>
        </p:nvCxnSpPr>
        <p:spPr>
          <a:xfrm>
            <a:off x="340070" y="375680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B74606F-B9BC-488B-8BD4-DD41124E207B}"/>
              </a:ext>
            </a:extLst>
          </p:cNvPr>
          <p:cNvSpPr txBox="1"/>
          <p:nvPr/>
        </p:nvSpPr>
        <p:spPr>
          <a:xfrm>
            <a:off x="2041317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328917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E0717DC-FD79-48A3-874E-56E7FD313FE6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805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    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1300128" cy="8059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71083B-CE4F-4E37-8090-AE7F7FCC6090}"/>
              </a:ext>
            </a:extLst>
          </p:cNvPr>
          <p:cNvSpPr txBox="1"/>
          <p:nvPr/>
        </p:nvSpPr>
        <p:spPr>
          <a:xfrm>
            <a:off x="650064" y="917448"/>
            <a:ext cx="11058144" cy="5023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2FE5C-4E93-4D15-9590-FF9785EF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395" y="0"/>
            <a:ext cx="819578" cy="8135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46050E-3A60-41AF-B25E-85934A080729}"/>
              </a:ext>
            </a:extLst>
          </p:cNvPr>
          <p:cNvSpPr txBox="1"/>
          <p:nvPr/>
        </p:nvSpPr>
        <p:spPr>
          <a:xfrm>
            <a:off x="347156" y="127150"/>
            <a:ext cx="648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Plateforme de réservation CEDRO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F703FF-4CCC-4BF2-A616-FBB448E97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37" y="1190561"/>
            <a:ext cx="10709381" cy="51962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E871EBD-1715-4E0F-8692-7276396B7278}"/>
              </a:ext>
            </a:extLst>
          </p:cNvPr>
          <p:cNvCxnSpPr/>
          <p:nvPr/>
        </p:nvCxnSpPr>
        <p:spPr>
          <a:xfrm>
            <a:off x="397726" y="54805"/>
            <a:ext cx="0" cy="6075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CFC81D9-2E0E-4332-BAC9-5F4686B1EB7B}"/>
              </a:ext>
            </a:extLst>
          </p:cNvPr>
          <p:cNvCxnSpPr/>
          <p:nvPr/>
        </p:nvCxnSpPr>
        <p:spPr>
          <a:xfrm>
            <a:off x="299534" y="558032"/>
            <a:ext cx="55784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E336EA3-401E-4F7D-A5A6-A62098C63AD7}"/>
              </a:ext>
            </a:extLst>
          </p:cNvPr>
          <p:cNvSpPr txBox="1"/>
          <p:nvPr/>
        </p:nvSpPr>
        <p:spPr>
          <a:xfrm>
            <a:off x="3212327" y="5010871"/>
            <a:ext cx="76009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Mail automatique envoyé au responsable cellule et au référent de l’équipement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3FC099C-A969-4C64-96E1-992706CB5E86}"/>
              </a:ext>
            </a:extLst>
          </p:cNvPr>
          <p:cNvSpPr txBox="1"/>
          <p:nvPr/>
        </p:nvSpPr>
        <p:spPr>
          <a:xfrm>
            <a:off x="2188603" y="6581001"/>
            <a:ext cx="8123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6EEB17-8548-E79B-80BE-12269BE7F13E}"/>
              </a:ext>
            </a:extLst>
          </p:cNvPr>
          <p:cNvSpPr/>
          <p:nvPr/>
        </p:nvSpPr>
        <p:spPr>
          <a:xfrm>
            <a:off x="4924300" y="1203367"/>
            <a:ext cx="831274" cy="320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0070C0"/>
                </a:solidFill>
              </a:rPr>
              <a:t>CEDROASU</a:t>
            </a:r>
          </a:p>
        </p:txBody>
      </p:sp>
    </p:spTree>
    <p:extLst>
      <p:ext uri="{BB962C8B-B14F-4D97-AF65-F5344CB8AC3E}">
        <p14:creationId xmlns:p14="http://schemas.microsoft.com/office/powerpoint/2010/main" val="22775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E0717DC-FD79-48A3-874E-56E7FD313F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805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    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1300128" cy="8059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B2FE5C-4E93-4D15-9590-FF9785EF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395" y="0"/>
            <a:ext cx="819578" cy="8135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46050E-3A60-41AF-B25E-85934A080729}"/>
              </a:ext>
            </a:extLst>
          </p:cNvPr>
          <p:cNvSpPr txBox="1"/>
          <p:nvPr/>
        </p:nvSpPr>
        <p:spPr>
          <a:xfrm>
            <a:off x="347156" y="127150"/>
            <a:ext cx="943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OASU DCAP : process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E871EBD-1715-4E0F-8692-7276396B7278}"/>
              </a:ext>
            </a:extLst>
          </p:cNvPr>
          <p:cNvCxnSpPr/>
          <p:nvPr/>
        </p:nvCxnSpPr>
        <p:spPr>
          <a:xfrm>
            <a:off x="397726" y="54805"/>
            <a:ext cx="0" cy="6075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CFC81D9-2E0E-4332-BAC9-5F4686B1EB7B}"/>
              </a:ext>
            </a:extLst>
          </p:cNvPr>
          <p:cNvCxnSpPr>
            <a:cxnSpLocks/>
          </p:cNvCxnSpPr>
          <p:nvPr/>
        </p:nvCxnSpPr>
        <p:spPr>
          <a:xfrm>
            <a:off x="299534" y="558032"/>
            <a:ext cx="35084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3FC099C-A969-4C64-96E1-992706CB5E86}"/>
              </a:ext>
            </a:extLst>
          </p:cNvPr>
          <p:cNvSpPr txBox="1"/>
          <p:nvPr/>
        </p:nvSpPr>
        <p:spPr>
          <a:xfrm>
            <a:off x="2188603" y="6581001"/>
            <a:ext cx="8123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6CA97B0-C9E7-4AF4-9AF7-8DD8D74D7268}"/>
              </a:ext>
            </a:extLst>
          </p:cNvPr>
          <p:cNvCxnSpPr/>
          <p:nvPr/>
        </p:nvCxnSpPr>
        <p:spPr>
          <a:xfrm>
            <a:off x="1396850" y="2411039"/>
            <a:ext cx="1742364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CE70CDA-6A58-4045-9FE6-160FFAAE5334}"/>
              </a:ext>
            </a:extLst>
          </p:cNvPr>
          <p:cNvCxnSpPr>
            <a:cxnSpLocks/>
          </p:cNvCxnSpPr>
          <p:nvPr/>
        </p:nvCxnSpPr>
        <p:spPr>
          <a:xfrm>
            <a:off x="5402075" y="2454813"/>
            <a:ext cx="207218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280E8FF-62D7-49A1-BACF-4C6550797DF8}"/>
              </a:ext>
            </a:extLst>
          </p:cNvPr>
          <p:cNvSpPr txBox="1"/>
          <p:nvPr/>
        </p:nvSpPr>
        <p:spPr>
          <a:xfrm>
            <a:off x="1489312" y="1287250"/>
            <a:ext cx="1487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Connexion au portail de réservation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4E69CB6-8B0B-4EBA-80A4-43D69398DA0C}"/>
              </a:ext>
            </a:extLst>
          </p:cNvPr>
          <p:cNvSpPr txBox="1"/>
          <p:nvPr/>
        </p:nvSpPr>
        <p:spPr>
          <a:xfrm>
            <a:off x="145576" y="4794914"/>
            <a:ext cx="161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91BF3E1-D414-41C5-80DC-FD868E12DD31}"/>
              </a:ext>
            </a:extLst>
          </p:cNvPr>
          <p:cNvSpPr txBox="1"/>
          <p:nvPr/>
        </p:nvSpPr>
        <p:spPr>
          <a:xfrm>
            <a:off x="9546461" y="1261030"/>
            <a:ext cx="268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Mail envoyé automatiquement au  responsable de la cellule et au référent équipement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4F54C0B-57DA-4B0D-BCB9-8A5318700B0A}"/>
              </a:ext>
            </a:extLst>
          </p:cNvPr>
          <p:cNvCxnSpPr>
            <a:cxnSpLocks/>
          </p:cNvCxnSpPr>
          <p:nvPr/>
        </p:nvCxnSpPr>
        <p:spPr>
          <a:xfrm>
            <a:off x="8757314" y="2574878"/>
            <a:ext cx="0" cy="153663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594C1A1E-5AB0-4F6F-82D2-B7ABBE75734A}"/>
              </a:ext>
            </a:extLst>
          </p:cNvPr>
          <p:cNvSpPr txBox="1"/>
          <p:nvPr/>
        </p:nvSpPr>
        <p:spPr>
          <a:xfrm>
            <a:off x="5395807" y="1085734"/>
            <a:ext cx="227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Saisie : nom du projet, dates et lieu de mission. Demande de Télépilote ou pas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23611A8-5B23-401B-8EC8-36766B9062CB}"/>
              </a:ext>
            </a:extLst>
          </p:cNvPr>
          <p:cNvSpPr txBox="1"/>
          <p:nvPr/>
        </p:nvSpPr>
        <p:spPr>
          <a:xfrm>
            <a:off x="256464" y="998940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Utilisateur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3016452-429B-4D3B-A2CC-2E818B7B86E5}"/>
              </a:ext>
            </a:extLst>
          </p:cNvPr>
          <p:cNvSpPr txBox="1"/>
          <p:nvPr/>
        </p:nvSpPr>
        <p:spPr>
          <a:xfrm>
            <a:off x="9630771" y="4917743"/>
            <a:ext cx="2561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Echanges entre utilisateur et référent équipement.</a:t>
            </a:r>
          </a:p>
          <a:p>
            <a:r>
              <a:rPr lang="fr-FR" dirty="0"/>
              <a:t>Formation à l’utilisation du capteur si nécessaire.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6838624-11E3-492A-B6AF-088AF43A5DEF}"/>
              </a:ext>
            </a:extLst>
          </p:cNvPr>
          <p:cNvCxnSpPr>
            <a:cxnSpLocks/>
          </p:cNvCxnSpPr>
          <p:nvPr/>
        </p:nvCxnSpPr>
        <p:spPr>
          <a:xfrm flipH="1">
            <a:off x="6125886" y="5553944"/>
            <a:ext cx="148760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4822D6B-A7E6-4033-A69C-8376C755337D}"/>
              </a:ext>
            </a:extLst>
          </p:cNvPr>
          <p:cNvCxnSpPr>
            <a:cxnSpLocks/>
          </p:cNvCxnSpPr>
          <p:nvPr/>
        </p:nvCxnSpPr>
        <p:spPr>
          <a:xfrm flipV="1">
            <a:off x="1017644" y="4082577"/>
            <a:ext cx="0" cy="777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86D609D5-3832-4525-8833-C3586AD76AAE}"/>
              </a:ext>
            </a:extLst>
          </p:cNvPr>
          <p:cNvSpPr/>
          <p:nvPr/>
        </p:nvSpPr>
        <p:spPr>
          <a:xfrm>
            <a:off x="298293" y="3031067"/>
            <a:ext cx="1560140" cy="9803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Mission 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B1341E6-FB61-40C1-B9B5-AD8C5F1A7D07}"/>
              </a:ext>
            </a:extLst>
          </p:cNvPr>
          <p:cNvCxnSpPr>
            <a:cxnSpLocks/>
          </p:cNvCxnSpPr>
          <p:nvPr/>
        </p:nvCxnSpPr>
        <p:spPr>
          <a:xfrm>
            <a:off x="2006600" y="3531422"/>
            <a:ext cx="127846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BDB3FB18-479E-4601-8101-7FB5F24A4DB1}"/>
              </a:ext>
            </a:extLst>
          </p:cNvPr>
          <p:cNvSpPr/>
          <p:nvPr/>
        </p:nvSpPr>
        <p:spPr>
          <a:xfrm>
            <a:off x="3403662" y="2765061"/>
            <a:ext cx="2934270" cy="150580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Retour du capteur et drone au point d’emprunt, vérification et REX</a:t>
            </a:r>
          </a:p>
          <a:p>
            <a:pPr algn="ctr"/>
            <a:r>
              <a:rPr lang="fr-FR" dirty="0"/>
              <a:t>entre référent et utilisateur 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5DF3E7D0-6CFB-4362-8B84-2FFAF7937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831" y="1006497"/>
            <a:ext cx="1788682" cy="1680471"/>
          </a:xfrm>
          <a:prstGeom prst="rect">
            <a:avLst/>
          </a:prstGeom>
        </p:spPr>
      </p:pic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8542CB2F-FFCB-4C38-8A03-7D8603635F20}"/>
              </a:ext>
            </a:extLst>
          </p:cNvPr>
          <p:cNvSpPr/>
          <p:nvPr/>
        </p:nvSpPr>
        <p:spPr>
          <a:xfrm>
            <a:off x="3593898" y="4792979"/>
            <a:ext cx="2486861" cy="1469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Prise de connaissance et acceptation des  conditions d’emprunt et caution 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E99BF569-9CDF-47D0-8456-991187CEC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096" y="1208226"/>
            <a:ext cx="1619344" cy="147262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35C6617-9297-43E9-AEB7-5576B5F66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532" y="4466745"/>
            <a:ext cx="1868211" cy="1763739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C4FAAB1A-21B8-4C20-9028-2EE44A19BEDA}"/>
              </a:ext>
            </a:extLst>
          </p:cNvPr>
          <p:cNvSpPr txBox="1"/>
          <p:nvPr/>
        </p:nvSpPr>
        <p:spPr>
          <a:xfrm>
            <a:off x="4479902" y="967027"/>
            <a:ext cx="60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GRR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33BD43B4-6212-4E44-92F0-6F1A3C0A0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1347438"/>
            <a:ext cx="912691" cy="11623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9ADC28B-1616-453A-99DF-4682A48985F1}"/>
              </a:ext>
            </a:extLst>
          </p:cNvPr>
          <p:cNvGrpSpPr/>
          <p:nvPr/>
        </p:nvGrpSpPr>
        <p:grpSpPr>
          <a:xfrm>
            <a:off x="80433" y="4869935"/>
            <a:ext cx="3407834" cy="1289565"/>
            <a:chOff x="80433" y="4869935"/>
            <a:chExt cx="3407834" cy="1289565"/>
          </a:xfrm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C8E2AF09-A0FC-461D-A48E-18917F408120}"/>
                </a:ext>
              </a:extLst>
            </p:cNvPr>
            <p:cNvSpPr/>
            <p:nvPr/>
          </p:nvSpPr>
          <p:spPr>
            <a:xfrm>
              <a:off x="80433" y="4910667"/>
              <a:ext cx="2040467" cy="124883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B256C46E-2DD5-4097-AFF0-E2DA923653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1367" y="5563737"/>
              <a:ext cx="13069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6A75E88-14E8-431B-95E3-DD39275AE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8695" y="5541435"/>
              <a:ext cx="1678857" cy="511132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2D40D20-53FA-4D29-BF66-B998F3EA4C57}"/>
                </a:ext>
              </a:extLst>
            </p:cNvPr>
            <p:cNvSpPr/>
            <p:nvPr/>
          </p:nvSpPr>
          <p:spPr>
            <a:xfrm>
              <a:off x="109406" y="4869935"/>
              <a:ext cx="20580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/>
                <a:t>Récupération du capteur et du drone  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062D302-E311-7C8D-9732-B6925FF7114B}"/>
              </a:ext>
            </a:extLst>
          </p:cNvPr>
          <p:cNvSpPr txBox="1"/>
          <p:nvPr/>
        </p:nvSpPr>
        <p:spPr>
          <a:xfrm>
            <a:off x="3982192" y="114794"/>
            <a:ext cx="324196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Merci au pôle informatique de l’UAR et en particulier à Odile!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B669F55-F147-AB26-C042-7F9CF33868C3}"/>
              </a:ext>
            </a:extLst>
          </p:cNvPr>
          <p:cNvCxnSpPr/>
          <p:nvPr/>
        </p:nvCxnSpPr>
        <p:spPr>
          <a:xfrm flipH="1">
            <a:off x="4354286" y="700644"/>
            <a:ext cx="190005" cy="3879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3" grpId="0"/>
      <p:bldP spid="28" grpId="0"/>
      <p:bldP spid="44" grpId="0" animBg="1"/>
      <p:bldP spid="47" grpId="0" animBg="1"/>
      <p:bldP spid="50" grpId="0" animBg="1"/>
      <p:bldP spid="5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75ECA96-E774-4066-A50C-90F641DBEAE5}"/>
              </a:ext>
            </a:extLst>
          </p:cNvPr>
          <p:cNvSpPr txBox="1">
            <a:spLocks/>
          </p:cNvSpPr>
          <p:nvPr/>
        </p:nvSpPr>
        <p:spPr>
          <a:xfrm>
            <a:off x="-289" y="0"/>
            <a:ext cx="12191999" cy="6920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    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330" y="0"/>
            <a:ext cx="1116281" cy="6920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B2FE5C-4E93-4D15-9590-FF9785EF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849" y="-858"/>
            <a:ext cx="697177" cy="6920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1FFF7E-0344-4649-A994-0386165793F2}"/>
              </a:ext>
            </a:extLst>
          </p:cNvPr>
          <p:cNvSpPr txBox="1"/>
          <p:nvPr/>
        </p:nvSpPr>
        <p:spPr>
          <a:xfrm>
            <a:off x="286547" y="105105"/>
            <a:ext cx="7988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Liste des capteurs et drones présents à l’OASU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B337C5-F057-43A4-8BCE-11CA3C618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66" y="944032"/>
            <a:ext cx="11978467" cy="506013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BCDB69D-2AE9-44E8-B566-D73FE6D86602}"/>
              </a:ext>
            </a:extLst>
          </p:cNvPr>
          <p:cNvCxnSpPr>
            <a:cxnSpLocks/>
          </p:cNvCxnSpPr>
          <p:nvPr/>
        </p:nvCxnSpPr>
        <p:spPr>
          <a:xfrm>
            <a:off x="45637" y="530568"/>
            <a:ext cx="78752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9508F98-B2E4-4BDF-81CE-ADA06D45FA77}"/>
              </a:ext>
            </a:extLst>
          </p:cNvPr>
          <p:cNvCxnSpPr>
            <a:cxnSpLocks/>
          </p:cNvCxnSpPr>
          <p:nvPr/>
        </p:nvCxnSpPr>
        <p:spPr>
          <a:xfrm>
            <a:off x="339536" y="125454"/>
            <a:ext cx="0" cy="5040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4831E87-0239-440A-9D79-FEEDC84EE117}"/>
              </a:ext>
            </a:extLst>
          </p:cNvPr>
          <p:cNvSpPr txBox="1"/>
          <p:nvPr/>
        </p:nvSpPr>
        <p:spPr>
          <a:xfrm>
            <a:off x="2041317" y="6611779"/>
            <a:ext cx="8123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351795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136CCE8-8FBD-49B7-AA45-99F9325BFF5D}"/>
              </a:ext>
            </a:extLst>
          </p:cNvPr>
          <p:cNvSpPr txBox="1">
            <a:spLocks/>
          </p:cNvSpPr>
          <p:nvPr/>
        </p:nvSpPr>
        <p:spPr>
          <a:xfrm>
            <a:off x="-289" y="0"/>
            <a:ext cx="12191999" cy="6920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Cellule OASU DCAP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501" y="0"/>
            <a:ext cx="1132114" cy="7018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71083B-CE4F-4E37-8090-AE7F7FCC6090}"/>
              </a:ext>
            </a:extLst>
          </p:cNvPr>
          <p:cNvSpPr txBox="1"/>
          <p:nvPr/>
        </p:nvSpPr>
        <p:spPr>
          <a:xfrm>
            <a:off x="615128" y="1031765"/>
            <a:ext cx="11074229" cy="5023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B2FE5C-4E93-4D15-9590-FF9785EF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564" y="-24278"/>
            <a:ext cx="720436" cy="7151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D11B17-1113-4793-845E-F4D2224040E4}"/>
              </a:ext>
            </a:extLst>
          </p:cNvPr>
          <p:cNvSpPr txBox="1"/>
          <p:nvPr/>
        </p:nvSpPr>
        <p:spPr>
          <a:xfrm>
            <a:off x="227066" y="1910715"/>
            <a:ext cx="119649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CONCLUSION</a:t>
            </a:r>
          </a:p>
          <a:p>
            <a:r>
              <a:rPr lang="fr-FR" sz="2000" dirty="0"/>
              <a:t> </a:t>
            </a:r>
          </a:p>
          <a:p>
            <a:r>
              <a:rPr lang="fr-FR" sz="2000" dirty="0">
                <a:latin typeface="Comic Sans MS" panose="030F0702030302020204" pitchFamily="66" charset="0"/>
              </a:rPr>
              <a:t>La cellule se veut évolutive et à l’écoute de nouvelles orientations.  </a:t>
            </a:r>
          </a:p>
          <a:p>
            <a:endParaRPr lang="fr-FR" sz="2000" dirty="0">
              <a:latin typeface="Comic Sans MS" panose="030F0702030302020204" pitchFamily="66" charset="0"/>
            </a:endParaRPr>
          </a:p>
          <a:p>
            <a:r>
              <a:rPr lang="fr-FR" sz="2000" dirty="0">
                <a:latin typeface="Comic Sans MS" panose="030F0702030302020204" pitchFamily="66" charset="0"/>
              </a:rPr>
              <a:t>La CEDROASU est créée pour </a:t>
            </a:r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faciliter l’accès à des capteurs au sein de la communauté OASU</a:t>
            </a:r>
          </a:p>
          <a:p>
            <a:endParaRPr lang="fr-FR" sz="2000" dirty="0">
              <a:latin typeface="Comic Sans MS" panose="030F0702030302020204" pitchFamily="66" charset="0"/>
            </a:endParaRPr>
          </a:p>
          <a:p>
            <a:r>
              <a:rPr lang="fr-FR" sz="2000" dirty="0">
                <a:latin typeface="Comic Sans MS" panose="030F0702030302020204" pitchFamily="66" charset="0"/>
              </a:rPr>
              <a:t>Son fonctionnement est </a:t>
            </a:r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basée sur la confiance et la proximité des agents. </a:t>
            </a:r>
          </a:p>
          <a:p>
            <a:r>
              <a:rPr lang="fr-F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Elle doit être facile à utiliser.</a:t>
            </a:r>
            <a:endParaRPr lang="fr-FR" sz="2000" dirty="0">
              <a:latin typeface="Comic Sans MS" panose="030F0702030302020204" pitchFamily="66" charset="0"/>
            </a:endParaRPr>
          </a:p>
          <a:p>
            <a:endParaRPr lang="fr-FR" sz="2000" dirty="0">
              <a:latin typeface="Comic Sans MS" panose="030F0702030302020204" pitchFamily="66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289EDC-F912-4978-B24F-FAA164E668AA}"/>
              </a:ext>
            </a:extLst>
          </p:cNvPr>
          <p:cNvCxnSpPr/>
          <p:nvPr/>
        </p:nvCxnSpPr>
        <p:spPr>
          <a:xfrm>
            <a:off x="310262" y="54805"/>
            <a:ext cx="0" cy="6075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20BA17D-9C17-48D7-8105-F80DEABFCDF6}"/>
              </a:ext>
            </a:extLst>
          </p:cNvPr>
          <p:cNvCxnSpPr/>
          <p:nvPr/>
        </p:nvCxnSpPr>
        <p:spPr>
          <a:xfrm>
            <a:off x="255802" y="613691"/>
            <a:ext cx="55784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6C94363-1D07-491F-90AF-1D1B206C55AB}"/>
              </a:ext>
            </a:extLst>
          </p:cNvPr>
          <p:cNvSpPr txBox="1"/>
          <p:nvPr/>
        </p:nvSpPr>
        <p:spPr>
          <a:xfrm>
            <a:off x="2127234" y="6581001"/>
            <a:ext cx="8123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372693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EA9ED4-2526-4EB7-9E10-F44E4A8B5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14" y="2142661"/>
            <a:ext cx="11168063" cy="2387600"/>
          </a:xfrm>
        </p:spPr>
        <p:txBody>
          <a:bodyPr>
            <a:normAutofit fontScale="90000"/>
          </a:bodyPr>
          <a:lstStyle/>
          <a:p>
            <a:br>
              <a:rPr lang="fr-FR" sz="7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</a:br>
            <a:br>
              <a:rPr lang="fr-FR" sz="7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</a:b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CSP-OASU</a:t>
            </a:r>
            <a:br>
              <a:rPr lang="fr-FR" dirty="0"/>
            </a:b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ellule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outien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aux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rojets</a:t>
            </a:r>
            <a:r>
              <a:rPr lang="fr-FR" sz="4000" dirty="0">
                <a:latin typeface="Comic Sans MS" panose="030F0702030302020204" pitchFamily="66" charset="0"/>
              </a:rPr>
              <a:t> </a:t>
            </a:r>
            <a:br>
              <a:rPr lang="fr-FR" dirty="0"/>
            </a:br>
            <a:br>
              <a:rPr lang="fr-FR" dirty="0"/>
            </a:br>
            <a:endParaRPr lang="fr-FR" sz="4000" dirty="0">
              <a:latin typeface="Comic Sans MS" panose="030F0702030302020204" pitchFamily="66" charset="0"/>
            </a:endParaRPr>
          </a:p>
        </p:txBody>
      </p:sp>
      <p:pic>
        <p:nvPicPr>
          <p:cNvPr id="4" name="Image 3" descr="NvoLogoVertOASU.png">
            <a:extLst>
              <a:ext uri="{FF2B5EF4-FFF2-40B4-BE49-F238E27FC236}">
                <a16:creationId xmlns:a16="http://schemas.microsoft.com/office/drawing/2014/main" id="{88C4E8CB-B725-4394-B77B-878196E9C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8" y="54339"/>
            <a:ext cx="1580849" cy="10553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6E739D-658A-4F82-B60E-A10334E0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990" y="0"/>
            <a:ext cx="1079010" cy="107103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003196C-0963-4F30-A618-989D7CAE9D5D}"/>
              </a:ext>
            </a:extLst>
          </p:cNvPr>
          <p:cNvCxnSpPr/>
          <p:nvPr/>
        </p:nvCxnSpPr>
        <p:spPr>
          <a:xfrm>
            <a:off x="257175" y="3414713"/>
            <a:ext cx="118443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A0052DC-CE5A-43A8-A95B-6C400C6E87AE}"/>
              </a:ext>
            </a:extLst>
          </p:cNvPr>
          <p:cNvSpPr txBox="1"/>
          <p:nvPr/>
        </p:nvSpPr>
        <p:spPr>
          <a:xfrm>
            <a:off x="2065865" y="6409268"/>
            <a:ext cx="8123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Intermède OASU – Sylvia Lopez – Franck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Delalee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- Jeudi 17 Avril 2025  </a:t>
            </a:r>
          </a:p>
        </p:txBody>
      </p:sp>
    </p:spTree>
    <p:extLst>
      <p:ext uri="{BB962C8B-B14F-4D97-AF65-F5344CB8AC3E}">
        <p14:creationId xmlns:p14="http://schemas.microsoft.com/office/powerpoint/2010/main" val="16666705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rté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34107</TotalTime>
  <Words>2210</Words>
  <Application>Microsoft Office PowerPoint</Application>
  <PresentationFormat>Grand écran</PresentationFormat>
  <Paragraphs>341</Paragraphs>
  <Slides>29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Arial</vt:lpstr>
      <vt:lpstr>Arial Unicode MS</vt:lpstr>
      <vt:lpstr>Calibri</vt:lpstr>
      <vt:lpstr>Calibri Light</vt:lpstr>
      <vt:lpstr>Comic Sans MS</vt:lpstr>
      <vt:lpstr>Optima</vt:lpstr>
      <vt:lpstr>Wingdings</vt:lpstr>
      <vt:lpstr>Thème Office</vt:lpstr>
      <vt:lpstr>Clarté</vt:lpstr>
      <vt:lpstr>CEDROASU  CEllule DROnes OASU  CSP OASU Cellule de Soutien aux Projets   </vt:lpstr>
      <vt:lpstr>Présentation PowerPoint</vt:lpstr>
      <vt:lpstr>Charte d’utilisation CEDRO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CSP-OASU Cellule de Soutien aux Projets   </vt:lpstr>
      <vt:lpstr>Présentation PowerPoint</vt:lpstr>
      <vt:lpstr>Présentation PowerPoint</vt:lpstr>
      <vt:lpstr>    Compétences du pôle technique UAR POREA </vt:lpstr>
      <vt:lpstr>    CSP OASU (Cellule de Soutien aux Projets)</vt:lpstr>
      <vt:lpstr>Présentation PowerPoint</vt:lpstr>
      <vt:lpstr>     Fonctionnement de la CSP OASU </vt:lpstr>
      <vt:lpstr>Présentation PowerPoint</vt:lpstr>
      <vt:lpstr>Actualités CSP OASU Projets en cours et demandes 2025  </vt:lpstr>
      <vt:lpstr>Présentation PowerPoint</vt:lpstr>
      <vt:lpstr>CSP OASU : ACOBS + cloche benthique Equipe technique : UAR POREA : Franck Delalee, Sylvia Lopez (Mécanique, Ctrle cde)               UMR EPOC : Yannick Geerebaert (Electronique)</vt:lpstr>
      <vt:lpstr>Sectional view :Upper and lower chamber positions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Création d’un site web dédié</vt:lpstr>
      <vt:lpstr>Projet CORALI (RS : F Eynaud  - S Zaragosi  /  RT : F Delalee)   - But : détailler l’extension et les connexions des structures hydrographiques anciennes du secteur littoral entre Le verdon sur mer et Montalivet  - Conception de supports réglables pour 2 sondeurs acoustique sur navire ASTERIE </vt:lpstr>
      <vt:lpstr>Bouées Drifter METHYS (RS : Aldo Sottolichio / RT : F Delalee)   Conception et réalisation de 8 bouées drifter pour mesures courants Contraintes : Bouée low cost, niveau de flottabilité imposé Réalisation externe Sté LMP (Camblannes)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Franck DELALEE</dc:creator>
  <cp:lastModifiedBy>Franck DELALEE</cp:lastModifiedBy>
  <cp:revision>179</cp:revision>
  <dcterms:created xsi:type="dcterms:W3CDTF">2025-01-13T14:16:54Z</dcterms:created>
  <dcterms:modified xsi:type="dcterms:W3CDTF">2025-05-05T12:09:16Z</dcterms:modified>
</cp:coreProperties>
</file>